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Lato Light"/>
      <p:regular r:id="rId63"/>
      <p:bold r:id="rId64"/>
      <p:italic r:id="rId65"/>
      <p:boldItalic r:id="rId66"/>
    </p:embeddedFont>
    <p:embeddedFont>
      <p:font typeface="Lato Black"/>
      <p:bold r:id="rId67"/>
      <p:boldItalic r:id="rId68"/>
    </p:embeddedFont>
    <p:embeddedFont>
      <p:font typeface="Century Gothic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3" roundtripDataSignature="AMtx7mi1lOpjj7s5fGvn2MRQ92clunF8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040F1F-1A4F-47FD-BD21-AF0FBB0D8A51}">
  <a:tblStyle styleId="{93040F1F-1A4F-47FD-BD21-AF0FBB0D8A51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E7E7"/>
          </a:solidFill>
        </a:fill>
      </a:tcStyle>
    </a:wholeTbl>
    <a:band1H>
      <a:tcTxStyle b="off" i="off"/>
      <a:tcStyle>
        <a:fill>
          <a:solidFill>
            <a:srgbClr val="F3CCC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3CCCB"/>
          </a:solidFill>
        </a:fill>
      </a:tcStyle>
    </a:band1V>
    <a:band2V>
      <a:tcTxStyle b="off" i="off"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EABBA8FA-CCDF-41C7-A152-73F71EE26E11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5F1"/>
          </a:solidFill>
        </a:fill>
      </a:tcStyle>
    </a:wholeTbl>
    <a:band1H>
      <a:tcTxStyle b="off" i="off"/>
      <a:tcStyle>
        <a:fill>
          <a:solidFill>
            <a:srgbClr val="CCEBE1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CEBE1"/>
          </a:solidFill>
        </a:fill>
      </a:tcStyle>
    </a:band1V>
    <a:band2V>
      <a:tcTxStyle b="off" i="off"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  <a:tblStyle styleId="{E92B83B0-C840-4964-BBA8-A13423D5C740}" styleName="Table_2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FF8"/>
          </a:solidFill>
        </a:fill>
      </a:tcStyle>
    </a:wholeTbl>
    <a:band1H>
      <a:tcTxStyle b="off" i="off"/>
      <a:tcStyle>
        <a:fill>
          <a:solidFill>
            <a:srgbClr val="CEDEF2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EDEF2"/>
          </a:solidFill>
        </a:fill>
      </a:tcStyle>
    </a:band1V>
    <a:band2V>
      <a:tcTxStyle b="off" i="off"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6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font" Target="fonts/CenturyGothic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enturyGothic-italic.fntdata"/><Relationship Id="rId70" Type="http://schemas.openxmlformats.org/officeDocument/2006/relationships/font" Target="fonts/CenturyGothic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LatoLight-bold.fntdata"/><Relationship Id="rId63" Type="http://schemas.openxmlformats.org/officeDocument/2006/relationships/font" Target="fonts/LatoLight-regular.fntdata"/><Relationship Id="rId22" Type="http://schemas.openxmlformats.org/officeDocument/2006/relationships/slide" Target="slides/slide17.xml"/><Relationship Id="rId66" Type="http://schemas.openxmlformats.org/officeDocument/2006/relationships/font" Target="fonts/Lato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LatoLight-italic.fntdata"/><Relationship Id="rId24" Type="http://schemas.openxmlformats.org/officeDocument/2006/relationships/slide" Target="slides/slide19.xml"/><Relationship Id="rId68" Type="http://schemas.openxmlformats.org/officeDocument/2006/relationships/font" Target="fonts/LatoBlack-boldItalic.fntdata"/><Relationship Id="rId23" Type="http://schemas.openxmlformats.org/officeDocument/2006/relationships/slide" Target="slides/slide18.xml"/><Relationship Id="rId67" Type="http://schemas.openxmlformats.org/officeDocument/2006/relationships/font" Target="fonts/LatoBlack-bold.fntdata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enturyGothic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MY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70f812885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870f812885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0f812885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870f812885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70f812885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870f812885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70f812885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870f812885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0f812885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870f812885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70f812885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870f812885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70f812885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870f812885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70f812885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870f812885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70f812885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870f812885_0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70f812885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870f812885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70f812885_0_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870f812885_0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70f812885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main_cat_furniture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main_cat_home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main_cat_sports_leisure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main_cat_electronics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main_cat_fashion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main_cat_supplies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main_cat_health_beauty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main_cat_construction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main_cat_misc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main_cat_gifts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main_cat_food_drink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870f812885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70f812885_0_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870f812885_0_4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0e91da5d9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90e91da5d9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70f812885_0_6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870f812885_0_6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70f812885_0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870f812885_0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70f812885_0_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870f812885_0_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70f812885_0_4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870f812885_0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70f812885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870f812885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70f812885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870f812885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0e91da5d9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90e91da5d9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0e91da5d9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90e91da5d9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70f812885_0_6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870f812885_0_6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0e91da5d9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90e91da5d9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0e91da5d9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MY"/>
              <a:t>Le cluster 8 et 12 sorte de la norme par rapport à leur comportement d’achat</a:t>
            </a:r>
            <a:endParaRPr/>
          </a:p>
        </p:txBody>
      </p:sp>
      <p:sp>
        <p:nvSpPr>
          <p:cNvPr id="476" name="Google Shape;476;g90e91da5d9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0e91da5d9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90e91da5d9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0e91da5d9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90e91da5d9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90e91da5d9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90e91da5d9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0e91da5d9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90e91da5d9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0e91da5d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MY"/>
              <a:t>on a plus de commande au printemps en </a:t>
            </a:r>
            <a:r>
              <a:rPr lang="en-MY"/>
              <a:t>général</a:t>
            </a:r>
            <a:endParaRPr/>
          </a:p>
        </p:txBody>
      </p:sp>
      <p:sp>
        <p:nvSpPr>
          <p:cNvPr id="523" name="Google Shape;523;g90e91da5d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0e91da5d9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90e91da5d9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70f812885_0_5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870f812885_0_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70f812885_0_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870f812885_0_5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70f812885_0_5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870f812885_0_5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0e91da5d9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g90e91da5d9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0e91da5d9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90e91da5d9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70f812885_0_5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870f812885_0_5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ayout">
  <p:cSld name="Blank Layou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7_Title Only">
  <p:cSld name="107_Title 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838201" y="365128"/>
            <a:ext cx="10515600" cy="886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i="0" sz="4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38"/>
          <p:cNvSpPr txBox="1"/>
          <p:nvPr>
            <p:ph idx="1" type="subTitle"/>
          </p:nvPr>
        </p:nvSpPr>
        <p:spPr>
          <a:xfrm>
            <a:off x="1524000" y="1040179"/>
            <a:ext cx="9144000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b="0" i="0" sz="1801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b="0" i="0" sz="1801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b="0" i="0" sz="162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44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44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44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44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44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44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b="0" i="0" sz="6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3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i="0" sz="4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7" name="Google Shape;57;p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i="0" sz="4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2" name="Google Shape;62;p4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3" name="Google Shape;63;p4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7" name="Google Shape;67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i="0" sz="4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Info">
  <p:cSld name="Team Inf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4"/>
          <p:cNvSpPr/>
          <p:nvPr>
            <p:ph idx="2" type="pic"/>
          </p:nvPr>
        </p:nvSpPr>
        <p:spPr>
          <a:xfrm>
            <a:off x="990600" y="1598924"/>
            <a:ext cx="1828800" cy="18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3" name="Google Shape;73;p44"/>
          <p:cNvSpPr/>
          <p:nvPr>
            <p:ph idx="3" type="pic"/>
          </p:nvPr>
        </p:nvSpPr>
        <p:spPr>
          <a:xfrm>
            <a:off x="2819400" y="1598924"/>
            <a:ext cx="1828800" cy="18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4" name="Google Shape;74;p44"/>
          <p:cNvSpPr/>
          <p:nvPr>
            <p:ph idx="4" type="pic"/>
          </p:nvPr>
        </p:nvSpPr>
        <p:spPr>
          <a:xfrm>
            <a:off x="990600" y="3429000"/>
            <a:ext cx="1828800" cy="18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5" name="Google Shape;75;p44"/>
          <p:cNvSpPr/>
          <p:nvPr>
            <p:ph idx="5" type="pic"/>
          </p:nvPr>
        </p:nvSpPr>
        <p:spPr>
          <a:xfrm>
            <a:off x="2819400" y="3429000"/>
            <a:ext cx="1828800" cy="18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b="0" i="0" sz="6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B8B8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B8B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B8C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B8B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B8C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B8B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B8C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B8C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B8C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B8C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B8C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B8C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i="0" sz="4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title"/>
          </p:nvPr>
        </p:nvSpPr>
        <p:spPr>
          <a:xfrm>
            <a:off x="838200" y="365126"/>
            <a:ext cx="10515600" cy="886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i="0" sz="4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33"/>
          <p:cNvSpPr txBox="1"/>
          <p:nvPr>
            <p:ph idx="1" type="subTitle"/>
          </p:nvPr>
        </p:nvSpPr>
        <p:spPr>
          <a:xfrm>
            <a:off x="1524000" y="1040179"/>
            <a:ext cx="9144000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le_only_no page">
  <p:cSld name="Tile_only_no pag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" name="Google Shape;38;p34"/>
          <p:cNvSpPr txBox="1"/>
          <p:nvPr>
            <p:ph type="title"/>
          </p:nvPr>
        </p:nvSpPr>
        <p:spPr>
          <a:xfrm>
            <a:off x="838200" y="365126"/>
            <a:ext cx="10515600" cy="886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i="0" sz="4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34"/>
          <p:cNvSpPr txBox="1"/>
          <p:nvPr>
            <p:ph idx="1" type="subTitle"/>
          </p:nvPr>
        </p:nvSpPr>
        <p:spPr>
          <a:xfrm>
            <a:off x="1524000" y="1040179"/>
            <a:ext cx="9144000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3" name="Google Shape;43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_clients">
  <p:cSld name="Sta_clien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/>
          <p:nvPr>
            <p:ph idx="2" type="pic"/>
          </p:nvPr>
        </p:nvSpPr>
        <p:spPr>
          <a:xfrm>
            <a:off x="-2" y="1758950"/>
            <a:ext cx="1142901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_layout">
  <p:cSld name="page_layou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/>
          <p:nvPr/>
        </p:nvSpPr>
        <p:spPr>
          <a:xfrm>
            <a:off x="0" y="3124200"/>
            <a:ext cx="12192000" cy="37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 Black"/>
              <a:buNone/>
              <a:defRPr b="0" i="0" sz="4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cxnSp>
        <p:nvCxnSpPr>
          <p:cNvPr id="12" name="Google Shape;12;p28"/>
          <p:cNvCxnSpPr/>
          <p:nvPr/>
        </p:nvCxnSpPr>
        <p:spPr>
          <a:xfrm>
            <a:off x="1903789" y="6387497"/>
            <a:ext cx="8891211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28"/>
          <p:cNvSpPr txBox="1"/>
          <p:nvPr/>
        </p:nvSpPr>
        <p:spPr>
          <a:xfrm>
            <a:off x="357525" y="6233600"/>
            <a:ext cx="166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MY"/>
              <a:t>OpenClassrooms</a:t>
            </a:r>
            <a:endParaRPr b="0" i="0" sz="14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" name="Google Shape;14;p28"/>
          <p:cNvSpPr txBox="1"/>
          <p:nvPr/>
        </p:nvSpPr>
        <p:spPr>
          <a:xfrm>
            <a:off x="10977637" y="6248996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MY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5" name="Google Shape;15;p28"/>
          <p:cNvGrpSpPr/>
          <p:nvPr/>
        </p:nvGrpSpPr>
        <p:grpSpPr>
          <a:xfrm>
            <a:off x="10725261" y="443952"/>
            <a:ext cx="628539" cy="280755"/>
            <a:chOff x="11237090" y="300016"/>
            <a:chExt cx="628539" cy="280755"/>
          </a:xfrm>
        </p:grpSpPr>
        <p:sp>
          <p:nvSpPr>
            <p:cNvPr id="16" name="Google Shape;16;p28"/>
            <p:cNvSpPr/>
            <p:nvPr/>
          </p:nvSpPr>
          <p:spPr>
            <a:xfrm>
              <a:off x="11237090" y="300016"/>
              <a:ext cx="276847" cy="276847"/>
            </a:xfrm>
            <a:prstGeom prst="ellipse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7" name="Google Shape;17;p28"/>
            <p:cNvSpPr/>
            <p:nvPr/>
          </p:nvSpPr>
          <p:spPr>
            <a:xfrm>
              <a:off x="11588782" y="303924"/>
              <a:ext cx="276847" cy="276847"/>
            </a:xfrm>
            <a:prstGeom prst="ellipse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18" name="Google Shape;18;p28"/>
            <p:cNvGrpSpPr/>
            <p:nvPr/>
          </p:nvGrpSpPr>
          <p:grpSpPr>
            <a:xfrm>
              <a:off x="11346477" y="404980"/>
              <a:ext cx="45719" cy="73401"/>
              <a:chOff x="3345327" y="4804130"/>
              <a:chExt cx="74098" cy="118964"/>
            </a:xfrm>
          </p:grpSpPr>
          <p:cxnSp>
            <p:nvCxnSpPr>
              <p:cNvPr id="19" name="Google Shape;19;p28"/>
              <p:cNvCxnSpPr/>
              <p:nvPr/>
            </p:nvCxnSpPr>
            <p:spPr>
              <a:xfrm rot="-5400000">
                <a:off x="3350846" y="4798611"/>
                <a:ext cx="63061" cy="74098"/>
              </a:xfrm>
              <a:prstGeom prst="straightConnector1">
                <a:avLst/>
              </a:prstGeom>
              <a:noFill/>
              <a:ln cap="flat" cmpd="sng" w="9525">
                <a:solidFill>
                  <a:srgbClr val="92929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28"/>
              <p:cNvCxnSpPr/>
              <p:nvPr/>
            </p:nvCxnSpPr>
            <p:spPr>
              <a:xfrm>
                <a:off x="3345327" y="4861369"/>
                <a:ext cx="74097" cy="61724"/>
              </a:xfrm>
              <a:prstGeom prst="straightConnector1">
                <a:avLst/>
              </a:prstGeom>
              <a:noFill/>
              <a:ln cap="flat" cmpd="sng" w="9525">
                <a:solidFill>
                  <a:srgbClr val="92929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1" name="Google Shape;21;p28"/>
            <p:cNvGrpSpPr/>
            <p:nvPr/>
          </p:nvGrpSpPr>
          <p:grpSpPr>
            <a:xfrm rot="10800000">
              <a:off x="11708252" y="402651"/>
              <a:ext cx="45719" cy="73401"/>
              <a:chOff x="3345327" y="4804130"/>
              <a:chExt cx="74098" cy="118964"/>
            </a:xfrm>
          </p:grpSpPr>
          <p:cxnSp>
            <p:nvCxnSpPr>
              <p:cNvPr id="22" name="Google Shape;22;p28"/>
              <p:cNvCxnSpPr/>
              <p:nvPr/>
            </p:nvCxnSpPr>
            <p:spPr>
              <a:xfrm rot="-5400000">
                <a:off x="3350846" y="4798611"/>
                <a:ext cx="63061" cy="74098"/>
              </a:xfrm>
              <a:prstGeom prst="straightConnector1">
                <a:avLst/>
              </a:prstGeom>
              <a:noFill/>
              <a:ln cap="flat" cmpd="sng" w="9525">
                <a:solidFill>
                  <a:srgbClr val="92929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8"/>
              <p:cNvCxnSpPr/>
              <p:nvPr/>
            </p:nvCxnSpPr>
            <p:spPr>
              <a:xfrm>
                <a:off x="3345327" y="4861369"/>
                <a:ext cx="74097" cy="61724"/>
              </a:xfrm>
              <a:prstGeom prst="straightConnector1">
                <a:avLst/>
              </a:prstGeom>
              <a:noFill/>
              <a:ln cap="flat" cmpd="sng" w="9525">
                <a:solidFill>
                  <a:srgbClr val="92929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lab.research.google.com/gist/SmadjaPaul/854d67878a981f0a45775a2fef5d6e07/polist_02_notebookessais.ipynb" TargetMode="External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lab.research.google.com/gist/SmadjaPaul/854d67878a981f0a45775a2fef5d6e07/polist_02_notebookessais.ipynb" TargetMode="External"/><Relationship Id="rId4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Relationship Id="rId7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47.png"/><Relationship Id="rId7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70.png"/><Relationship Id="rId5" Type="http://schemas.openxmlformats.org/officeDocument/2006/relationships/image" Target="../media/image60.png"/><Relationship Id="rId6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gist/SmadjaPaul/70a8acba50f5b7c7707905956b1d1de3/polist_01_notebookanalyse.ipynb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F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#D3FDF9</a:t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640976" y="0"/>
            <a:ext cx="10910100" cy="6858000"/>
          </a:xfrm>
          <a:prstGeom prst="parallelogram">
            <a:avLst>
              <a:gd fmla="val 50702" name="adj"/>
            </a:avLst>
          </a:prstGeom>
          <a:solidFill>
            <a:schemeClr val="lt1">
              <a:alpha val="4235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1478506" y="0"/>
            <a:ext cx="9127200" cy="6858000"/>
          </a:xfrm>
          <a:prstGeom prst="parallelogram">
            <a:avLst>
              <a:gd fmla="val 50860" name="adj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#D3FDF9</a:t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3831350" y="1993100"/>
            <a:ext cx="5048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5277850" y="2194100"/>
            <a:ext cx="15285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2800" cap="small">
                <a:latin typeface="Century Gothic"/>
                <a:ea typeface="Century Gothic"/>
                <a:cs typeface="Century Gothic"/>
                <a:sym typeface="Century Gothic"/>
              </a:rPr>
              <a:t>OLIST</a:t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" name="Google Shape;85;p1"/>
          <p:cNvCxnSpPr/>
          <p:nvPr/>
        </p:nvCxnSpPr>
        <p:spPr>
          <a:xfrm>
            <a:off x="3777408" y="4112682"/>
            <a:ext cx="45294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1"/>
          <p:cNvSpPr txBox="1"/>
          <p:nvPr/>
        </p:nvSpPr>
        <p:spPr>
          <a:xfrm>
            <a:off x="4003050" y="2774475"/>
            <a:ext cx="41859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MY"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Projet 5</a:t>
            </a:r>
            <a:endParaRPr sz="2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MY" sz="2400" cap="small">
                <a:latin typeface="Lato"/>
                <a:ea typeface="Lato"/>
                <a:cs typeface="Lato"/>
                <a:sym typeface="Lato"/>
              </a:rPr>
              <a:t>Segmentez les clients </a:t>
            </a:r>
            <a:endParaRPr sz="2400" cap="small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MY" sz="2400" cap="small">
                <a:latin typeface="Lato"/>
                <a:ea typeface="Lato"/>
                <a:cs typeface="Lato"/>
                <a:sym typeface="Lato"/>
              </a:rPr>
              <a:t>d'un site e-commerce</a:t>
            </a:r>
            <a:endParaRPr sz="2400" cap="small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624300" y="4383786"/>
            <a:ext cx="28356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rgbClr val="2B2B2D"/>
                </a:solidFill>
                <a:latin typeface="Lato Light"/>
                <a:ea typeface="Lato Light"/>
                <a:cs typeface="Lato Light"/>
                <a:sym typeface="Lato Light"/>
              </a:rPr>
              <a:t>Par </a:t>
            </a:r>
            <a:r>
              <a:rPr b="1" i="0" lang="en-MY" sz="1800" u="none" cap="none" strike="noStrike">
                <a:solidFill>
                  <a:srgbClr val="2B2B2D"/>
                </a:solidFill>
                <a:latin typeface="Lato"/>
                <a:ea typeface="Lato"/>
                <a:cs typeface="Lato"/>
                <a:sym typeface="Lato"/>
              </a:rPr>
              <a:t>Paul Smadja</a:t>
            </a:r>
            <a:endParaRPr b="1" i="0" sz="1800" u="none" cap="none" strike="noStrike">
              <a:solidFill>
                <a:srgbClr val="2B2B2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rgbClr val="2B2B2D"/>
                </a:solidFill>
                <a:latin typeface="Lato Light"/>
                <a:ea typeface="Lato Light"/>
                <a:cs typeface="Lato Light"/>
                <a:sym typeface="Lato Light"/>
              </a:rPr>
              <a:t>Mentoré par</a:t>
            </a:r>
            <a:endParaRPr b="0" i="0" sz="1800" u="none" cap="none" strike="noStrike">
              <a:solidFill>
                <a:srgbClr val="2B2B2D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rgbClr val="2B2B2D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b="1" i="0" lang="en-MY" sz="1800" u="none" cap="none" strike="noStrike">
                <a:solidFill>
                  <a:srgbClr val="2B2B2D"/>
                </a:solidFill>
                <a:latin typeface="Lato"/>
                <a:ea typeface="Lato"/>
                <a:cs typeface="Lato"/>
                <a:sym typeface="Lato"/>
              </a:rPr>
              <a:t>Denis Lecoeuche </a:t>
            </a:r>
            <a:endParaRPr b="0" i="1" sz="1800" u="none" cap="none" strike="noStrike">
              <a:solidFill>
                <a:srgbClr val="2B2B2D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MY" sz="1800" u="none" cap="none" strike="noStrike">
                <a:solidFill>
                  <a:srgbClr val="2B2B2D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i="1" lang="en-MY" sz="1800">
                <a:solidFill>
                  <a:srgbClr val="2B2B2D"/>
                </a:solidFill>
                <a:latin typeface="Lato Light"/>
                <a:ea typeface="Lato Light"/>
                <a:cs typeface="Lato Light"/>
                <a:sym typeface="Lato Light"/>
              </a:rPr>
              <a:t>Août </a:t>
            </a:r>
            <a:r>
              <a:rPr b="0" i="1" lang="en-MY" sz="1800" u="none" cap="none" strike="noStrike">
                <a:solidFill>
                  <a:srgbClr val="2B2B2D"/>
                </a:solidFill>
                <a:latin typeface="Lato Light"/>
                <a:ea typeface="Lato Light"/>
                <a:cs typeface="Lato Light"/>
                <a:sym typeface="Lato Light"/>
              </a:rPr>
              <a:t>20</a:t>
            </a:r>
            <a:r>
              <a:rPr i="1" lang="en-MY" sz="1800">
                <a:solidFill>
                  <a:srgbClr val="2B2B2D"/>
                </a:solidFill>
                <a:latin typeface="Lato Light"/>
                <a:ea typeface="Lato Light"/>
                <a:cs typeface="Lato Light"/>
                <a:sym typeface="Lato Light"/>
              </a:rPr>
              <a:t>20</a:t>
            </a:r>
            <a:endParaRPr b="0" i="1" sz="1800" u="none" cap="none" strike="noStrike">
              <a:solidFill>
                <a:srgbClr val="2B2B2D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/>
        </p:nvSpPr>
        <p:spPr>
          <a:xfrm>
            <a:off x="1339801" y="381008"/>
            <a:ext cx="9363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 Jointures</a:t>
            </a:r>
            <a:endParaRPr b="1" i="0" sz="3600" u="none" cap="small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8" name="Google Shape;198;p17"/>
          <p:cNvGrpSpPr/>
          <p:nvPr/>
        </p:nvGrpSpPr>
        <p:grpSpPr>
          <a:xfrm>
            <a:off x="326992" y="1679049"/>
            <a:ext cx="11550722" cy="3543891"/>
            <a:chOff x="2584" y="1911687"/>
            <a:chExt cx="12186877" cy="2951521"/>
          </a:xfrm>
        </p:grpSpPr>
        <p:sp>
          <p:nvSpPr>
            <p:cNvPr id="199" name="Google Shape;199;p17"/>
            <p:cNvSpPr/>
            <p:nvPr/>
          </p:nvSpPr>
          <p:spPr>
            <a:xfrm>
              <a:off x="2584" y="3225579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7"/>
            <p:cNvSpPr txBox="1"/>
            <p:nvPr/>
          </p:nvSpPr>
          <p:spPr>
            <a:xfrm>
              <a:off x="24893" y="3247888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700" lIns="12700" spcFirstLastPara="1" rIns="1270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None/>
              </a:pPr>
              <a:r>
                <a:rPr b="0" i="0" lang="en-MY" sz="2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Customers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 rot="-2142646">
              <a:off x="1455336" y="3377338"/>
              <a:ext cx="750394" cy="20227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solidFill>
              <a:srgbClr val="2376B8">
                <a:alpha val="31370"/>
              </a:srgbClr>
            </a:solidFill>
            <a:ln cap="flat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7"/>
            <p:cNvSpPr txBox="1"/>
            <p:nvPr/>
          </p:nvSpPr>
          <p:spPr>
            <a:xfrm rot="-2135447">
              <a:off x="1811862" y="3368686"/>
              <a:ext cx="37629" cy="37629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2135280" y="2787615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7"/>
            <p:cNvSpPr txBox="1"/>
            <p:nvPr/>
          </p:nvSpPr>
          <p:spPr>
            <a:xfrm>
              <a:off x="2157589" y="2809924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Orders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ourier New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customer_id</a:t>
              </a:r>
              <a:endParaRPr b="0" i="0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 rot="-3310772">
              <a:off x="3429696" y="2720411"/>
              <a:ext cx="1067063" cy="20227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solidFill>
              <a:srgbClr val="2376B8">
                <a:alpha val="31370"/>
              </a:srgbClr>
            </a:solidFill>
            <a:ln cap="flat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7"/>
            <p:cNvSpPr txBox="1"/>
            <p:nvPr/>
          </p:nvSpPr>
          <p:spPr>
            <a:xfrm rot="-3303641">
              <a:off x="3936658" y="2703838"/>
              <a:ext cx="53430" cy="5343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4267975" y="1911687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7"/>
            <p:cNvSpPr txBox="1"/>
            <p:nvPr/>
          </p:nvSpPr>
          <p:spPr>
            <a:xfrm>
              <a:off x="4290284" y="1933996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0" i="0" lang="en-MY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 Payment</a:t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ourier New"/>
                <a:buNone/>
              </a:pPr>
              <a:r>
                <a:rPr b="0" i="0" lang="en-MY" sz="14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order_id</a:t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3658633" y="3158335"/>
              <a:ext cx="609300" cy="201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solidFill>
              <a:srgbClr val="2376B8">
                <a:alpha val="31370"/>
              </a:srgbClr>
            </a:solidFill>
            <a:ln cap="flat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3948071" y="3153220"/>
              <a:ext cx="30600" cy="306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4267975" y="2787615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7"/>
            <p:cNvSpPr txBox="1"/>
            <p:nvPr/>
          </p:nvSpPr>
          <p:spPr>
            <a:xfrm>
              <a:off x="4290284" y="2809924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 Review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ourier New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order_id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 rot="3310772">
              <a:off x="3429807" y="3596411"/>
              <a:ext cx="1067063" cy="20227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solidFill>
              <a:srgbClr val="2376B8">
                <a:alpha val="31370"/>
              </a:srgbClr>
            </a:solidFill>
            <a:ln cap="flat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7"/>
            <p:cNvSpPr txBox="1"/>
            <p:nvPr/>
          </p:nvSpPr>
          <p:spPr>
            <a:xfrm rot="3303641">
              <a:off x="3936654" y="3579771"/>
              <a:ext cx="53430" cy="5343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4267975" y="3663543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4290284" y="3685852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 Items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ourier New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order_id</a:t>
              </a:r>
              <a:endParaRPr b="0" i="0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5791329" y="4034263"/>
              <a:ext cx="609300" cy="201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solidFill>
              <a:srgbClr val="2376B8">
                <a:alpha val="31370"/>
              </a:srgbClr>
            </a:solidFill>
            <a:ln cap="flat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7"/>
            <p:cNvSpPr txBox="1"/>
            <p:nvPr/>
          </p:nvSpPr>
          <p:spPr>
            <a:xfrm>
              <a:off x="6080766" y="4029148"/>
              <a:ext cx="30600" cy="306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6400670" y="3663543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7"/>
            <p:cNvSpPr txBox="1"/>
            <p:nvPr/>
          </p:nvSpPr>
          <p:spPr>
            <a:xfrm>
              <a:off x="6422979" y="3685852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Products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ourier New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product_id</a:t>
              </a:r>
              <a:endParaRPr b="0" i="0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 rot="-2142646">
              <a:off x="7853422" y="3815301"/>
              <a:ext cx="750394" cy="20227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solidFill>
              <a:srgbClr val="2376B8">
                <a:alpha val="31370"/>
              </a:srgbClr>
            </a:solidFill>
            <a:ln cap="flat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7"/>
            <p:cNvSpPr txBox="1"/>
            <p:nvPr/>
          </p:nvSpPr>
          <p:spPr>
            <a:xfrm rot="-2135447">
              <a:off x="8209948" y="3806651"/>
              <a:ext cx="37629" cy="37629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8533366" y="3225579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7"/>
            <p:cNvSpPr txBox="1"/>
            <p:nvPr/>
          </p:nvSpPr>
          <p:spPr>
            <a:xfrm>
              <a:off x="8555675" y="3247888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0" i="0" lang="en-MY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Category translation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ourier New"/>
                <a:buNone/>
              </a:pPr>
              <a:r>
                <a:rPr b="0" i="0" lang="en-MY" sz="14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category_name</a:t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 rot="2142646">
              <a:off x="7853533" y="4253302"/>
              <a:ext cx="750394" cy="20227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solidFill>
              <a:srgbClr val="2376B8">
                <a:alpha val="31370"/>
              </a:srgbClr>
            </a:solidFill>
            <a:ln cap="flat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7"/>
            <p:cNvSpPr txBox="1"/>
            <p:nvPr/>
          </p:nvSpPr>
          <p:spPr>
            <a:xfrm rot="2135447">
              <a:off x="8209946" y="4244617"/>
              <a:ext cx="37629" cy="37629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8533366" y="4101508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7"/>
            <p:cNvSpPr txBox="1"/>
            <p:nvPr/>
          </p:nvSpPr>
          <p:spPr>
            <a:xfrm>
              <a:off x="8555675" y="4123817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b="0" i="0" lang="en-MY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Sellers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urier New"/>
                <a:buNone/>
              </a:pPr>
              <a:r>
                <a:rPr b="0" i="0" lang="en-MY" sz="18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seller_id</a:t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0056719" y="4472228"/>
              <a:ext cx="609300" cy="201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solidFill>
              <a:srgbClr val="2376B8">
                <a:alpha val="31370"/>
              </a:srgbClr>
            </a:solidFill>
            <a:ln cap="flat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10346157" y="4467112"/>
              <a:ext cx="30600" cy="306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10666061" y="4101508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10688370" y="4123817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Geolocation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urier New"/>
                <a:buNone/>
              </a:pPr>
              <a:r>
                <a:rPr b="0" i="0" lang="en-MY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zip_code_prefix</a:t>
              </a:r>
              <a:endParaRPr b="0" i="0" sz="1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 rot="2854284">
              <a:off x="1379002" y="3929599"/>
              <a:ext cx="903107" cy="20382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solidFill>
              <a:srgbClr val="2376B8">
                <a:alpha val="31370"/>
              </a:srgbClr>
            </a:solidFill>
            <a:ln cap="flat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7"/>
            <p:cNvSpPr txBox="1"/>
            <p:nvPr/>
          </p:nvSpPr>
          <p:spPr>
            <a:xfrm rot="2845171">
              <a:off x="1808076" y="3917123"/>
              <a:ext cx="45224" cy="45224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Century Gothic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2135280" y="3892107"/>
              <a:ext cx="1523400" cy="761700"/>
            </a:xfrm>
            <a:prstGeom prst="roundRect">
              <a:avLst>
                <a:gd fmla="val 10000" name="adj"/>
              </a:avLst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 txBox="1"/>
            <p:nvPr/>
          </p:nvSpPr>
          <p:spPr>
            <a:xfrm>
              <a:off x="2157589" y="3914416"/>
              <a:ext cx="1478700" cy="717000"/>
            </a:xfrm>
            <a:prstGeom prst="rect">
              <a:avLst/>
            </a:prstGeom>
            <a:solidFill>
              <a:srgbClr val="2376B8">
                <a:alpha val="31370"/>
              </a:srgbClr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Geolocation</a:t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urier New"/>
                <a:buNone/>
              </a:pPr>
              <a:r>
                <a:rPr b="0" i="0" lang="en-MY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zip_code_prefix</a:t>
              </a:r>
              <a:endParaRPr b="0" i="0" sz="12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37" name="Google Shape;237;p17"/>
          <p:cNvSpPr/>
          <p:nvPr/>
        </p:nvSpPr>
        <p:spPr>
          <a:xfrm>
            <a:off x="894866" y="5444777"/>
            <a:ext cx="9154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Noto Sans Symbols"/>
              <a:buChar char="⇒"/>
            </a:pPr>
            <a:r>
              <a:rPr b="0" i="0" lang="en-MY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vérifier la cohérence lors des jointures à gauche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/>
          <p:nvPr>
            <p:ph type="title"/>
          </p:nvPr>
        </p:nvSpPr>
        <p:spPr>
          <a:xfrm>
            <a:off x="1640134" y="0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Nettoyage</a:t>
            </a:r>
            <a:endParaRPr sz="3600"/>
          </a:p>
        </p:txBody>
      </p:sp>
      <p:sp>
        <p:nvSpPr>
          <p:cNvPr id="243" name="Google Shape;243;p18"/>
          <p:cNvSpPr txBox="1"/>
          <p:nvPr>
            <p:ph idx="1" type="body"/>
          </p:nvPr>
        </p:nvSpPr>
        <p:spPr>
          <a:xfrm>
            <a:off x="563976" y="977162"/>
            <a:ext cx="10839300" cy="4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rabicParenR" startAt="4"/>
            </a:pPr>
            <a:r>
              <a:rPr lang="en-MY" sz="1800">
                <a:solidFill>
                  <a:srgbClr val="000000"/>
                </a:solidFill>
              </a:rPr>
              <a:t>Transtypage des données</a:t>
            </a:r>
            <a:endParaRPr sz="1800">
              <a:solidFill>
                <a:srgbClr val="000000"/>
              </a:solidFill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 données numériques : « </a:t>
            </a:r>
            <a:r>
              <a:rPr i="1" lang="en-MY" sz="1800">
                <a:solidFill>
                  <a:srgbClr val="000000"/>
                </a:solidFill>
              </a:rPr>
              <a:t>downcasting</a:t>
            </a:r>
            <a:r>
              <a:rPr lang="en-MY" sz="1800">
                <a:solidFill>
                  <a:srgbClr val="000000"/>
                </a:solidFill>
              </a:rPr>
              <a:t> » </a:t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Noto Sans Symbols"/>
              <a:buChar char="⇒"/>
            </a:pPr>
            <a:r>
              <a:rPr lang="en-MY" sz="1800">
                <a:solidFill>
                  <a:srgbClr val="000000"/>
                </a:solidFill>
              </a:rPr>
              <a:t> données temporelles : conversion en datetime ou timedelta</a:t>
            </a:r>
            <a:endParaRPr sz="1800">
              <a:solidFill>
                <a:srgbClr val="000000"/>
              </a:solidFill>
            </a:endParaRPr>
          </a:p>
          <a:p>
            <a:pPr indent="-209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Noto Sans Symbols"/>
              <a:buChar char="⇒"/>
            </a:pPr>
            <a:r>
              <a:rPr lang="en-MY" sz="1800">
                <a:solidFill>
                  <a:srgbClr val="000000"/>
                </a:solidFill>
              </a:rPr>
              <a:t> données catégorielles : conversion en category</a:t>
            </a:r>
            <a:endParaRPr sz="1800">
              <a:solidFill>
                <a:srgbClr val="000000"/>
              </a:solidFill>
            </a:endParaRPr>
          </a:p>
          <a:p>
            <a:pPr indent="0" lvl="1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431800" lvl="1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rabicParenR" startAt="5"/>
            </a:pPr>
            <a:r>
              <a:rPr lang="en-MY" sz="1800">
                <a:solidFill>
                  <a:srgbClr val="000000"/>
                </a:solidFill>
              </a:rPr>
              <a:t>Traiter les valeurs manquantes</a:t>
            </a:r>
            <a:endParaRPr sz="1800">
              <a:solidFill>
                <a:srgbClr val="000000"/>
              </a:solidFill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 élimination des lignes trop peu renseignées (&lt;80%) </a:t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 variables quantitatives : imputation itérative </a:t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 variables catégorielles : imputation avec kNN</a:t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 variables temporelles résiduelles : imputation manuelle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807525" y="5334349"/>
            <a:ext cx="8443200" cy="887700"/>
          </a:xfrm>
          <a:prstGeom prst="rect">
            <a:avLst/>
          </a:prstGeom>
          <a:solidFill>
            <a:schemeClr val="accent1">
              <a:alpha val="30588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Table data_items des articles commandés sur le site :</a:t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b="0" i="0" lang="en-MY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118’000 lignes (articles vendus)</a:t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b="0" i="0" lang="en-MY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44 variables</a:t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563976" y="5391176"/>
            <a:ext cx="10761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221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70f812885_0_148"/>
          <p:cNvSpPr txBox="1"/>
          <p:nvPr>
            <p:ph type="title"/>
          </p:nvPr>
        </p:nvSpPr>
        <p:spPr>
          <a:xfrm>
            <a:off x="-1" y="0"/>
            <a:ext cx="1053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>
                <a:solidFill>
                  <a:srgbClr val="000000"/>
                </a:solidFill>
              </a:rPr>
              <a:t>Ingénierie des Caractéristiques </a:t>
            </a:r>
            <a:r>
              <a:rPr lang="en-MY" sz="3600" cap="small">
                <a:solidFill>
                  <a:srgbClr val="000000"/>
                </a:solidFill>
              </a:rPr>
              <a:t>data_items variables « Prix total »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51" name="Google Shape;251;g870f812885_0_148"/>
          <p:cNvSpPr txBox="1"/>
          <p:nvPr/>
        </p:nvSpPr>
        <p:spPr>
          <a:xfrm>
            <a:off x="11184326" y="279527"/>
            <a:ext cx="6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1" i="0" lang="en-MY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2" name="Google Shape;252;g870f812885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882" y="2167273"/>
            <a:ext cx="5046919" cy="252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870f812885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0182" y="2165396"/>
            <a:ext cx="5046919" cy="252346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870f812885_0_148"/>
          <p:cNvSpPr/>
          <p:nvPr/>
        </p:nvSpPr>
        <p:spPr>
          <a:xfrm>
            <a:off x="5696811" y="3393055"/>
            <a:ext cx="12972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B95D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5" name="Google Shape;255;g870f812885_0_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870f812885_0_148"/>
          <p:cNvSpPr txBox="1"/>
          <p:nvPr/>
        </p:nvSpPr>
        <p:spPr>
          <a:xfrm>
            <a:off x="1905400" y="6513475"/>
            <a:ext cx="8880000" cy="284700"/>
          </a:xfrm>
          <a:prstGeom prst="rect">
            <a:avLst/>
          </a:prstGeom>
          <a:solidFill>
            <a:schemeClr val="accent1">
              <a:alpha val="31372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MY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Normalisation »</a:t>
            </a:r>
            <a:r>
              <a:rPr b="0" i="0" lang="en-MY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pour améliorer la représentation sur </a:t>
            </a:r>
            <a:r>
              <a:rPr b="0" i="1" lang="en-MY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RADAR</a:t>
            </a:r>
            <a:r>
              <a:rPr b="0" i="0" lang="en-MY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870f812885_0_1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167" y="1380278"/>
            <a:ext cx="5142300" cy="22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870f812885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050" y="3820425"/>
            <a:ext cx="4396075" cy="22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870f812885_0_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3180" y="1389366"/>
            <a:ext cx="5099810" cy="218563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870f812885_0_161"/>
          <p:cNvSpPr txBox="1"/>
          <p:nvPr>
            <p:ph type="title"/>
          </p:nvPr>
        </p:nvSpPr>
        <p:spPr>
          <a:xfrm>
            <a:off x="-1" y="0"/>
            <a:ext cx="1053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Ingénierie des Caractéristiques</a:t>
            </a:r>
            <a:br>
              <a:rPr lang="en-MY" cap="small"/>
            </a:br>
            <a:r>
              <a:rPr lang="en-MY" sz="2400" cap="small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Binarisations (1/3)</a:t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g870f812885_0_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165" y="3858766"/>
            <a:ext cx="5142390" cy="22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870f812885_0_161"/>
          <p:cNvSpPr/>
          <p:nvPr/>
        </p:nvSpPr>
        <p:spPr>
          <a:xfrm>
            <a:off x="5516781" y="4774636"/>
            <a:ext cx="12972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B95D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7" name="Google Shape;267;g870f812885_0_1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70f812885_0_172"/>
          <p:cNvSpPr txBox="1"/>
          <p:nvPr/>
        </p:nvSpPr>
        <p:spPr>
          <a:xfrm>
            <a:off x="0" y="0"/>
            <a:ext cx="105369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Ingénierie des Caractéristiques</a:t>
            </a:r>
            <a:r>
              <a:rPr b="1" i="0" lang="en-MY" sz="40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4000" u="none" cap="small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Binarisations (2/3)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870f812885_0_172"/>
          <p:cNvSpPr/>
          <p:nvPr/>
        </p:nvSpPr>
        <p:spPr>
          <a:xfrm>
            <a:off x="5374681" y="4719748"/>
            <a:ext cx="12972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B95D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g870f812885_0_172"/>
          <p:cNvSpPr/>
          <p:nvPr/>
        </p:nvSpPr>
        <p:spPr>
          <a:xfrm>
            <a:off x="5374664" y="2262284"/>
            <a:ext cx="12972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B95D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5" name="Google Shape;275;g870f812885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870f812885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475" y="1325394"/>
            <a:ext cx="4114794" cy="2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870f812885_0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274" y="1053675"/>
            <a:ext cx="4852675" cy="25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870f812885_0_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025" y="3730025"/>
            <a:ext cx="4421251" cy="24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870f812885_0_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9750" y="3747309"/>
            <a:ext cx="4421251" cy="230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870f812885_0_1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1153" y="1965771"/>
            <a:ext cx="5464200" cy="23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870f812885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224" y="1965770"/>
            <a:ext cx="4683532" cy="234176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870f812885_0_184"/>
          <p:cNvSpPr/>
          <p:nvPr/>
        </p:nvSpPr>
        <p:spPr>
          <a:xfrm>
            <a:off x="5213981" y="2914457"/>
            <a:ext cx="12972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B95D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7" name="Google Shape;287;g870f812885_0_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870f812885_0_184"/>
          <p:cNvSpPr txBox="1"/>
          <p:nvPr/>
        </p:nvSpPr>
        <p:spPr>
          <a:xfrm>
            <a:off x="832224" y="4585574"/>
            <a:ext cx="11142900" cy="1190100"/>
          </a:xfrm>
          <a:prstGeom prst="rect">
            <a:avLst/>
          </a:prstGeom>
          <a:solidFill>
            <a:schemeClr val="accent1">
              <a:alpha val="31372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MY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Binarisation »</a:t>
            </a:r>
            <a:r>
              <a:rPr b="0" i="0" lang="en-MY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pour 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MY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limiter le nombre de dimensions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MY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éviter la dispersion/l’étalement des points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870f812885_0_184"/>
          <p:cNvSpPr txBox="1"/>
          <p:nvPr/>
        </p:nvSpPr>
        <p:spPr>
          <a:xfrm>
            <a:off x="-1" y="0"/>
            <a:ext cx="1053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Ingénierie des Caractéristiques</a:t>
            </a:r>
            <a:r>
              <a:rPr b="1" i="0" lang="en-MY" sz="40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4000" u="none" cap="small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Binarisations (3/3)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g870f812885_0_204"/>
          <p:cNvGrpSpPr/>
          <p:nvPr/>
        </p:nvGrpSpPr>
        <p:grpSpPr>
          <a:xfrm>
            <a:off x="1610027" y="1153595"/>
            <a:ext cx="8971943" cy="2041981"/>
            <a:chOff x="1610028" y="663898"/>
            <a:chExt cx="8971943" cy="2041981"/>
          </a:xfrm>
        </p:grpSpPr>
        <p:pic>
          <p:nvPicPr>
            <p:cNvPr id="295" name="Google Shape;295;g870f812885_0_2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94739" y="663898"/>
              <a:ext cx="3287232" cy="2041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g870f812885_0_2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0028" y="663898"/>
              <a:ext cx="2923586" cy="2038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g870f812885_0_204"/>
            <p:cNvSpPr/>
            <p:nvPr/>
          </p:nvSpPr>
          <p:spPr>
            <a:xfrm>
              <a:off x="5314219" y="1175690"/>
              <a:ext cx="1200000" cy="79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221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8" name="Google Shape;298;g870f812885_0_204"/>
          <p:cNvSpPr txBox="1"/>
          <p:nvPr/>
        </p:nvSpPr>
        <p:spPr>
          <a:xfrm>
            <a:off x="-1" y="0"/>
            <a:ext cx="1053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Ingénierie des Caractéristiques</a:t>
            </a:r>
            <a:br>
              <a:rPr b="0" i="0" lang="en-MY" sz="40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 « Saison de l’achat »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870f812885_0_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870f812885_0_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013" y="3258525"/>
            <a:ext cx="5825975" cy="3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70f812885_0_215"/>
          <p:cNvSpPr txBox="1"/>
          <p:nvPr/>
        </p:nvSpPr>
        <p:spPr>
          <a:xfrm>
            <a:off x="-1" y="0"/>
            <a:ext cx="1053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Ingénierie des Caractéristiques</a:t>
            </a:r>
            <a:br>
              <a:rPr b="0" i="0" lang="en-MY" sz="40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Agrégation des « Catégories de produits »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870f812885_0_215"/>
          <p:cNvSpPr txBox="1"/>
          <p:nvPr>
            <p:ph idx="1" type="body"/>
          </p:nvPr>
        </p:nvSpPr>
        <p:spPr>
          <a:xfrm>
            <a:off x="1109030" y="5784818"/>
            <a:ext cx="4029000" cy="424800"/>
          </a:xfrm>
          <a:prstGeom prst="rect">
            <a:avLst/>
          </a:prstGeom>
          <a:solidFill>
            <a:schemeClr val="accent1">
              <a:alpha val="31372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MY" sz="2400"/>
              <a:t>71 catégories</a:t>
            </a:r>
            <a:endParaRPr/>
          </a:p>
        </p:txBody>
      </p:sp>
      <p:sp>
        <p:nvSpPr>
          <p:cNvPr id="307" name="Google Shape;307;g870f812885_0_215"/>
          <p:cNvSpPr txBox="1"/>
          <p:nvPr/>
        </p:nvSpPr>
        <p:spPr>
          <a:xfrm>
            <a:off x="6180760" y="5784818"/>
            <a:ext cx="4029000" cy="424800"/>
          </a:xfrm>
          <a:prstGeom prst="rect">
            <a:avLst/>
          </a:prstGeom>
          <a:solidFill>
            <a:schemeClr val="accent1">
              <a:alpha val="31372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MY" sz="24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 catégories principales</a:t>
            </a:r>
            <a:endParaRPr b="0" i="0" sz="1400" u="none" cap="none" strike="noStrike">
              <a:solidFill>
                <a:srgbClr val="2376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g870f812885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747" y="1453878"/>
            <a:ext cx="5041152" cy="40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870f812885_0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025" y="1114625"/>
            <a:ext cx="4028850" cy="43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870f812885_0_215"/>
          <p:cNvSpPr/>
          <p:nvPr/>
        </p:nvSpPr>
        <p:spPr>
          <a:xfrm>
            <a:off x="5407243" y="2999403"/>
            <a:ext cx="584700" cy="32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B95D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g870f812885_0_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70f812885_0_226"/>
          <p:cNvSpPr txBox="1"/>
          <p:nvPr>
            <p:ph type="title"/>
          </p:nvPr>
        </p:nvSpPr>
        <p:spPr>
          <a:xfrm>
            <a:off x="1868890" y="76499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MY" sz="3600" cap="small"/>
              <a:t>Agrégation par clients</a:t>
            </a:r>
            <a:br>
              <a:rPr lang="en-MY" sz="3600"/>
            </a:br>
            <a:r>
              <a:rPr lang="en-MY" sz="3000" cap="small"/>
              <a:t>groupby par </a:t>
            </a:r>
            <a:r>
              <a:rPr lang="en-MY" sz="3000">
                <a:latin typeface="Courier New"/>
                <a:ea typeface="Courier New"/>
                <a:cs typeface="Courier New"/>
                <a:sym typeface="Courier New"/>
              </a:rPr>
              <a:t>'CUSTOMER_UNIQUE_ID'</a:t>
            </a:r>
            <a:endParaRPr sz="3000"/>
          </a:p>
        </p:txBody>
      </p:sp>
      <p:graphicFrame>
        <p:nvGraphicFramePr>
          <p:cNvPr id="317" name="Google Shape;317;g870f812885_0_226"/>
          <p:cNvGraphicFramePr/>
          <p:nvPr/>
        </p:nvGraphicFramePr>
        <p:xfrm>
          <a:off x="2556648" y="13314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{93040F1F-1A4F-47FD-BD21-AF0FBB0D8A51}</a:tableStyleId>
              </a:tblPr>
              <a:tblGrid>
                <a:gridCol w="4064000"/>
                <a:gridCol w="4064000"/>
              </a:tblGrid>
              <a:tr h="346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MY" sz="32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data_customers</a:t>
                      </a:r>
                      <a:endParaRPr sz="3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customer_unique_id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MY" sz="1800" u="none" cap="none" strike="noStrike"/>
                        <a:t>mean_price_log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customer_city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CCE2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sum_payments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CCE2F8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customer_state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mean_payment_installments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nb_purchased_items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CCE2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MY" sz="1800" u="none" cap="none" strike="noStrike"/>
                        <a:t>percentage_review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solidFill>
                      <a:srgbClr val="CCE2F8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nb_distinct_products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MY" sz="1800" u="none" cap="none" strike="noStrike"/>
                        <a:t>mean_review_score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MY" sz="1800" u="none" cap="none" strike="noStrike"/>
                        <a:t>nb_orders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count_review_comments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CEDEF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sum_prices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first_order_purchase_timestamp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mean_distance_seller_log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last_order_purchase_timestamp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CEDEF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MY" sz="1800" u="none" cap="none" strike="noStrike"/>
                        <a:t>mean_product_volume_log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MY" sz="1800" u="none" cap="none" strike="noStrike"/>
                        <a:t>cash_payment_percent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mean_product_weight_log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MY" sz="1800" u="none" cap="none" strike="noStrike"/>
                        <a:t>credit_card_percent</a:t>
                      </a:r>
                      <a:endParaRPr b="1" sz="1800" u="none" cap="none" strike="noStrike"/>
                    </a:p>
                  </a:txBody>
                  <a:tcPr marT="45725" marB="45725" marR="91450" marL="91450">
                    <a:solidFill>
                      <a:srgbClr val="CEDEF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single_paym_seq_percent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review_comment_title_bool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sum_freight_values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[…]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CEDEF2"/>
                    </a:solidFill>
                  </a:tcPr>
                </a:tc>
              </a:tr>
            </a:tbl>
          </a:graphicData>
        </a:graphic>
      </p:graphicFrame>
      <p:pic>
        <p:nvPicPr>
          <p:cNvPr id="318" name="Google Shape;318;g870f812885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870f812885_0_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51" y="2520500"/>
            <a:ext cx="2089050" cy="217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870f812885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0975" y="1383975"/>
            <a:ext cx="5080550" cy="48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870f812885_0_234"/>
          <p:cNvSpPr txBox="1"/>
          <p:nvPr/>
        </p:nvSpPr>
        <p:spPr>
          <a:xfrm>
            <a:off x="-1" y="0"/>
            <a:ext cx="1053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Ingénierie des Caractéristiques</a:t>
            </a:r>
            <a:br>
              <a:rPr b="0" i="0" lang="en-MY" sz="37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 « Région </a:t>
            </a:r>
            <a:r>
              <a:rPr b="0" i="0" lang="en-MY" sz="37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870f812885_0_234"/>
          <p:cNvSpPr/>
          <p:nvPr/>
        </p:nvSpPr>
        <p:spPr>
          <a:xfrm>
            <a:off x="180753" y="2058922"/>
            <a:ext cx="297600" cy="948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B95D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g870f812885_0_234"/>
          <p:cNvSpPr/>
          <p:nvPr/>
        </p:nvSpPr>
        <p:spPr>
          <a:xfrm>
            <a:off x="180753" y="4065217"/>
            <a:ext cx="297600" cy="948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B95D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8" name="Google Shape;328;g870f812885_0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870f812885_0_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50" y="488225"/>
            <a:ext cx="3698300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870f812885_0_2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050" y="2537575"/>
            <a:ext cx="3655509" cy="19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870f812885_0_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50" y="4520866"/>
            <a:ext cx="3698300" cy="193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title"/>
          </p:nvPr>
        </p:nvSpPr>
        <p:spPr>
          <a:xfrm>
            <a:off x="685800" y="1112121"/>
            <a:ext cx="10820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-MY" sz="4800"/>
              <a:t>LE CONTEXTE</a:t>
            </a:r>
            <a:endParaRPr b="1" sz="4800"/>
          </a:p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432450" y="2344000"/>
            <a:ext cx="51612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4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1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40"/>
              <a:buFont typeface="Arial"/>
              <a:buNone/>
            </a:pPr>
            <a:r>
              <a:rPr lang="en-MY" sz="2400">
                <a:solidFill>
                  <a:srgbClr val="000000"/>
                </a:solidFill>
              </a:rPr>
              <a:t>Contexte :</a:t>
            </a:r>
            <a:endParaRPr sz="2400">
              <a:solidFill>
                <a:srgbClr val="000000"/>
              </a:solidFill>
            </a:endParaRPr>
          </a:p>
          <a:p>
            <a:pPr indent="0" lvl="1" marL="4572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27000" lvl="1" marL="4572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 Light"/>
              <a:buChar char="⇒"/>
            </a:pPr>
            <a:r>
              <a:rPr lang="en-MY">
                <a:solidFill>
                  <a:srgbClr val="000000"/>
                </a:solidFill>
              </a:rPr>
              <a:t> </a:t>
            </a:r>
            <a:r>
              <a:rPr i="1" lang="en-MY">
                <a:solidFill>
                  <a:srgbClr val="000000"/>
                </a:solidFill>
              </a:rPr>
              <a:t>olist</a:t>
            </a:r>
            <a:r>
              <a:rPr lang="en-MY">
                <a:solidFill>
                  <a:srgbClr val="000000"/>
                </a:solidFill>
              </a:rPr>
              <a:t> : site de e-commerce brésilien</a:t>
            </a:r>
            <a:endParaRPr>
              <a:solidFill>
                <a:srgbClr val="000000"/>
              </a:solidFill>
            </a:endParaRPr>
          </a:p>
          <a:p>
            <a:pPr indent="0" lvl="1" marL="4572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27000" lvl="1" marL="4572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 Light"/>
              <a:buChar char="⇒"/>
            </a:pPr>
            <a:r>
              <a:rPr lang="en-MY">
                <a:solidFill>
                  <a:srgbClr val="000000"/>
                </a:solidFill>
              </a:rPr>
              <a:t> outil pour l’équipe marketing</a:t>
            </a:r>
            <a:endParaRPr>
              <a:solidFill>
                <a:srgbClr val="000000"/>
              </a:solidFill>
            </a:endParaRPr>
          </a:p>
          <a:p>
            <a:pPr indent="0" lvl="1" marL="4572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27000" lvl="1" marL="4572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 Light"/>
              <a:buChar char="⇒"/>
            </a:pPr>
            <a:r>
              <a:rPr lang="en-MY">
                <a:solidFill>
                  <a:srgbClr val="000000"/>
                </a:solidFill>
              </a:rPr>
              <a:t> mieux cibler les campagnes de communication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95" name="Google Shape;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460" y="423727"/>
            <a:ext cx="1577340" cy="157734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"/>
          <p:cNvSpPr txBox="1"/>
          <p:nvPr/>
        </p:nvSpPr>
        <p:spPr>
          <a:xfrm>
            <a:off x="5867700" y="2319700"/>
            <a:ext cx="5638500" cy="3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940"/>
              <a:buFont typeface="Arial"/>
              <a:buNone/>
            </a:pPr>
            <a:r>
              <a:rPr b="0" i="0" lang="en-MY" sz="24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Missions :</a:t>
            </a:r>
            <a:endParaRPr b="0" i="0" sz="2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1" marL="4572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525780" lvl="1" marL="97155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AutoNum type="arabicParenR"/>
            </a:pPr>
            <a:r>
              <a:rPr b="0" i="0" lang="en-MY" sz="2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Fournir à Olist une segmentation des clients</a:t>
            </a:r>
            <a:endParaRPr b="0" i="0" sz="20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98780" lvl="1" marL="97155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525780" lvl="1" marL="97155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AutoNum type="arabicParenR"/>
            </a:pPr>
            <a:r>
              <a:rPr b="0" i="0" lang="en-MY" sz="2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Fournir une description actionnable</a:t>
            </a:r>
            <a:endParaRPr b="0" i="0" sz="20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98780" lvl="1" marL="97155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525780" lvl="1" marL="97155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AutoNum type="arabicParenR"/>
            </a:pPr>
            <a:r>
              <a:rPr b="0" i="0" lang="en-MY" sz="2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Analyser la stabilité au cours du temps des segments </a:t>
            </a:r>
            <a:endParaRPr b="0" i="0" sz="20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70f812885_0_381"/>
          <p:cNvSpPr txBox="1"/>
          <p:nvPr/>
        </p:nvSpPr>
        <p:spPr>
          <a:xfrm>
            <a:off x="-1" y="0"/>
            <a:ext cx="1053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Ingénierie des Caractéristiques</a:t>
            </a:r>
            <a:br>
              <a:rPr b="0" i="0" lang="en-MY" sz="37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Variables « multi-fréquentielles »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7" name="Google Shape;337;g870f812885_0_381"/>
          <p:cNvGraphicFramePr/>
          <p:nvPr/>
        </p:nvGraphicFramePr>
        <p:xfrm>
          <a:off x="630273" y="17722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{EABBA8FA-CCDF-41C7-A152-73F71EE26E11}</a:tableStyleId>
              </a:tblPr>
              <a:tblGrid>
                <a:gridCol w="50581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MY" sz="2400" u="none" cap="none" strike="noStrike"/>
                        <a:t>Variables « multi-fréquentielles »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product_categories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payment_types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MY" sz="1800" u="none" cap="none" strike="noStrike"/>
                        <a:t>order_seasons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product_main_categories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8" name="Google Shape;338;g870f812885_0_381"/>
          <p:cNvSpPr txBox="1"/>
          <p:nvPr/>
        </p:nvSpPr>
        <p:spPr>
          <a:xfrm>
            <a:off x="6503583" y="1772289"/>
            <a:ext cx="4033200" cy="1678500"/>
          </a:xfrm>
          <a:prstGeom prst="rect">
            <a:avLst/>
          </a:prstGeom>
          <a:solidFill>
            <a:schemeClr val="accent1">
              <a:alpha val="31372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MY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Agrégation sous forme de dictionnaire. Exemple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MY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 ‘winter’: 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MY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‘automn’: 2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870f812885_0_381"/>
          <p:cNvSpPr/>
          <p:nvPr/>
        </p:nvSpPr>
        <p:spPr>
          <a:xfrm>
            <a:off x="5830186" y="2634433"/>
            <a:ext cx="6132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221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40" name="Google Shape;340;g870f812885_0_381"/>
          <p:cNvGraphicFramePr/>
          <p:nvPr/>
        </p:nvGraphicFramePr>
        <p:xfrm>
          <a:off x="2032000" y="5201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{93040F1F-1A4F-47FD-BD21-AF0FBB0D8A51}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season_winter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season_spring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season_summer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season_automn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0.33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0.00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0.00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MY" sz="1800" u="none" cap="none" strike="noStrike"/>
                        <a:t>0.67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D9EAF8">
                        <a:alpha val="8863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41" name="Google Shape;341;g870f812885_0_381"/>
          <p:cNvSpPr/>
          <p:nvPr/>
        </p:nvSpPr>
        <p:spPr>
          <a:xfrm rot="8637434">
            <a:off x="6183568" y="4136429"/>
            <a:ext cx="2381588" cy="33309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221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2" name="Google Shape;342;g870f812885_0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70f812885_0_392"/>
          <p:cNvSpPr txBox="1"/>
          <p:nvPr/>
        </p:nvSpPr>
        <p:spPr>
          <a:xfrm>
            <a:off x="-1" y="0"/>
            <a:ext cx="1053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Ingénierie des Caractéristiques</a:t>
            </a:r>
            <a:br>
              <a:rPr b="0" i="0" lang="en-MY" sz="37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Binarisation du « Nombre de commandes »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g870f812885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200" y="1129175"/>
            <a:ext cx="6083504" cy="258176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870f812885_0_392"/>
          <p:cNvSpPr/>
          <p:nvPr/>
        </p:nvSpPr>
        <p:spPr>
          <a:xfrm rot="5400000">
            <a:off x="3612570" y="3669976"/>
            <a:ext cx="1740600" cy="1826700"/>
          </a:xfrm>
          <a:prstGeom prst="bentUpArrow">
            <a:avLst>
              <a:gd fmla="val 25000" name="adj1"/>
              <a:gd fmla="val 26103" name="adj2"/>
              <a:gd fmla="val 25000" name="adj3"/>
            </a:avLst>
          </a:prstGeom>
          <a:solidFill>
            <a:schemeClr val="accent2"/>
          </a:solidFill>
          <a:ln cap="flat" cmpd="sng" w="12700">
            <a:solidFill>
              <a:srgbClr val="B95D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" name="Google Shape;350;g870f812885_0_3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870f812885_0_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720" y="3490641"/>
            <a:ext cx="5440161" cy="2842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70f812885_0_401"/>
          <p:cNvSpPr txBox="1"/>
          <p:nvPr/>
        </p:nvSpPr>
        <p:spPr>
          <a:xfrm>
            <a:off x="0" y="193453"/>
            <a:ext cx="105369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Exploration des Données</a:t>
            </a:r>
            <a:br>
              <a:rPr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Corrélations entre les variables</a:t>
            </a:r>
            <a:endParaRPr b="0" i="0" sz="2400" u="none" cap="small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Google Shape;357;g870f812885_0_401"/>
          <p:cNvSpPr txBox="1"/>
          <p:nvPr/>
        </p:nvSpPr>
        <p:spPr>
          <a:xfrm>
            <a:off x="1839950" y="6452700"/>
            <a:ext cx="9003300" cy="321000"/>
          </a:xfrm>
          <a:prstGeom prst="rect">
            <a:avLst/>
          </a:prstGeom>
          <a:solidFill>
            <a:schemeClr val="accent1">
              <a:alpha val="31372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MY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Élimination</a:t>
            </a:r>
            <a:r>
              <a:rPr b="0" i="0" lang="en-MY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des variables fortement corrélées (&gt;90%)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g870f812885_0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870f812885_0_401"/>
          <p:cNvSpPr txBox="1"/>
          <p:nvPr/>
        </p:nvSpPr>
        <p:spPr>
          <a:xfrm>
            <a:off x="8435832" y="1106482"/>
            <a:ext cx="3437400" cy="4878300"/>
          </a:xfrm>
          <a:prstGeom prst="rect">
            <a:avLst/>
          </a:prstGeom>
          <a:solidFill>
            <a:srgbClr val="F9D4D2">
              <a:alpha val="31372"/>
            </a:srgbClr>
          </a:solidFill>
          <a:ln cap="flat" cmpd="sng" w="9525">
            <a:solidFill>
              <a:srgbClr val="EC80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MY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Variables éliminées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</a:t>
            </a:r>
            <a:r>
              <a:rPr b="1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customer_zip_code_prefix</a:t>
            </a: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⇒"/>
            </a:pP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'customer_region’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'customer_city</a:t>
            </a: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’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⇒"/>
            </a:pP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'customer_region’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'nb_purchased_items</a:t>
            </a: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⇒"/>
            </a:pP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'count_review_comments’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'count_review_titles’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⇒"/>
            </a:pP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'count_review_comments’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'sum_prices’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⇒"/>
            </a:pP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'mean_price_of_orders’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'customer_state’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⇒"/>
            </a:pP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'customer_region’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'customer_region’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⇒"/>
            </a:pPr>
            <a:r>
              <a:rPr b="1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'region_Southeast’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'nb_orders’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⇒"/>
            </a:pPr>
            <a:r>
              <a:rPr b="0" i="0" lang="en-MY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‘nb_reviews’</a:t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0" name="Google Shape;360;g870f812885_0_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2650"/>
            <a:ext cx="8047375" cy="51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70f812885_0_410"/>
          <p:cNvSpPr txBox="1"/>
          <p:nvPr>
            <p:ph idx="1" type="body"/>
          </p:nvPr>
        </p:nvSpPr>
        <p:spPr>
          <a:xfrm>
            <a:off x="430618" y="746125"/>
            <a:ext cx="108204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MY" sz="1800"/>
              <a:t>1) </a:t>
            </a:r>
            <a:r>
              <a:rPr b="1" lang="en-MY" sz="1800"/>
              <a:t>Encodages</a:t>
            </a:r>
            <a:endParaRPr sz="1800"/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Noto Sans Symbols"/>
              <a:buChar char="⇒"/>
            </a:pPr>
            <a:r>
              <a:rPr lang="en-MY" sz="1800">
                <a:solidFill>
                  <a:srgbClr val="2376B8"/>
                </a:solidFill>
              </a:rPr>
              <a:t> variables catégorielles</a:t>
            </a:r>
            <a:r>
              <a:rPr lang="en-MY" sz="1800"/>
              <a:t> : encodage </a:t>
            </a:r>
            <a:r>
              <a:rPr i="1" lang="en-MY" sz="1800"/>
              <a:t>one-hot</a:t>
            </a:r>
            <a:r>
              <a:rPr lang="en-MY" sz="1800"/>
              <a:t> ou </a:t>
            </a:r>
            <a:r>
              <a:rPr i="1" lang="en-MY" sz="1800"/>
              <a:t>fréquentiel</a:t>
            </a:r>
            <a:endParaRPr sz="1800"/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Noto Sans Symbols"/>
              <a:buChar char="⇒"/>
            </a:pPr>
            <a:r>
              <a:rPr lang="en-MY" sz="1800">
                <a:solidFill>
                  <a:srgbClr val="2376B8"/>
                </a:solidFill>
              </a:rPr>
              <a:t> variables temporelles </a:t>
            </a:r>
            <a:r>
              <a:rPr lang="en-MY" sz="1800"/>
              <a:t>: encodage numérique (‘</a:t>
            </a:r>
            <a:r>
              <a:rPr lang="en-MY" sz="1800">
                <a:latin typeface="Courier New"/>
                <a:ea typeface="Courier New"/>
                <a:cs typeface="Courier New"/>
                <a:sym typeface="Courier New"/>
              </a:rPr>
              <a:t>int64</a:t>
            </a:r>
            <a:r>
              <a:rPr lang="en-MY" sz="1800"/>
              <a:t>’)</a:t>
            </a:r>
            <a:endParaRPr sz="18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1400"/>
          </a:p>
          <a:p>
            <a:pPr indent="0" lvl="1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MY" sz="1800"/>
              <a:t>2) </a:t>
            </a:r>
            <a:r>
              <a:rPr b="1" lang="en-MY" sz="1800"/>
              <a:t>Standardisation</a:t>
            </a:r>
            <a:endParaRPr sz="1800"/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Noto Sans Symbols"/>
              <a:buChar char="⇒"/>
            </a:pPr>
            <a:r>
              <a:rPr lang="en-MY" sz="1800"/>
              <a:t> centrage et réduction des données</a:t>
            </a:r>
            <a:endParaRPr sz="18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MY" sz="2200"/>
              <a:t>3) Sélection des </a:t>
            </a:r>
            <a:r>
              <a:rPr b="1" lang="en-MY" sz="2200"/>
              <a:t>variables pertinentes</a:t>
            </a:r>
            <a:r>
              <a:rPr lang="en-MY" sz="2200"/>
              <a:t>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66" name="Google Shape;366;g870f812885_0_410"/>
          <p:cNvSpPr txBox="1"/>
          <p:nvPr/>
        </p:nvSpPr>
        <p:spPr>
          <a:xfrm>
            <a:off x="-19493" y="193457"/>
            <a:ext cx="105369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Pré-traitements des Données</a:t>
            </a:r>
            <a:endParaRPr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entury Gothic"/>
              <a:buNone/>
            </a:pP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Encodage et Standardisation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7" name="Google Shape;367;g870f812885_0_410"/>
          <p:cNvGraphicFramePr/>
          <p:nvPr/>
        </p:nvGraphicFramePr>
        <p:xfrm>
          <a:off x="3021772" y="457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{E92B83B0-C840-4964-BBA8-A13423D5C740}</a:tableStyleId>
              </a:tblPr>
              <a:tblGrid>
                <a:gridCol w="1737600"/>
                <a:gridCol w="1737600"/>
                <a:gridCol w="1737600"/>
                <a:gridCol w="1737600"/>
              </a:tblGrid>
              <a:tr h="366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MY" sz="2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data_customers</a:t>
                      </a:r>
                      <a:endParaRPr sz="2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27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MY" sz="1200" u="none" cap="none" strike="noStrike"/>
                        <a:t>mean_price_log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200"/>
                        <a:t>nb_purchased_items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MY" sz="1200" u="none" cap="none" strike="noStrike"/>
                        <a:t>mean_review_score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MY" sz="1200"/>
                        <a:t>4 variables for each season 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200">
                          <a:solidFill>
                            <a:srgbClr val="212121"/>
                          </a:solidFill>
                        </a:rPr>
                        <a:t>mean_nb_items_per_order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200">
                          <a:solidFill>
                            <a:srgbClr val="212121"/>
                          </a:solidFill>
                        </a:rPr>
                        <a:t>nb_orders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200">
                          <a:solidFill>
                            <a:srgbClr val="212121"/>
                          </a:solidFill>
                        </a:rPr>
                        <a:t>last_order_purchase_timestamp</a:t>
                      </a:r>
                      <a:endParaRPr sz="1200" u="none" cap="none" strike="noStrike">
                        <a:solidFill>
                          <a:srgbClr val="21212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200"/>
                        <a:t>11 variables for each </a:t>
                      </a:r>
                      <a:r>
                        <a:rPr lang="en-MY" sz="1200">
                          <a:solidFill>
                            <a:srgbClr val="212121"/>
                          </a:solidFill>
                        </a:rPr>
                        <a:t>main_cat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MY" sz="1200" u="none" cap="none" strike="noStrike"/>
                        <a:t>cash_payment_percent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200">
                          <a:solidFill>
                            <a:srgbClr val="212121"/>
                          </a:solidFill>
                        </a:rPr>
                        <a:t>sum_payments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MY" sz="1200" u="none" cap="none" strike="noStrike"/>
                        <a:t>credit_card_percent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MY" sz="1200"/>
                        <a:t>region_Southeast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MY" sz="1200" u="none" cap="none" strike="noStrike"/>
                        <a:t>percentage_review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68" name="Google Shape;368;g870f812885_0_410"/>
          <p:cNvSpPr txBox="1"/>
          <p:nvPr/>
        </p:nvSpPr>
        <p:spPr>
          <a:xfrm>
            <a:off x="2433025" y="2801850"/>
            <a:ext cx="8127900" cy="1178100"/>
          </a:xfrm>
          <a:prstGeom prst="rect">
            <a:avLst/>
          </a:prstGeom>
          <a:solidFill>
            <a:schemeClr val="accent1">
              <a:alpha val="31372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MY" sz="24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 </a:t>
            </a:r>
            <a:r>
              <a:rPr b="1" i="0" lang="en-MY" sz="2400" u="none" cap="none" strike="noStrike">
                <a:solidFill>
                  <a:srgbClr val="2376B8"/>
                </a:solidFill>
                <a:latin typeface="Courier New"/>
                <a:ea typeface="Courier New"/>
                <a:cs typeface="Courier New"/>
                <a:sym typeface="Courier New"/>
              </a:rPr>
              <a:t>data_customers_std</a:t>
            </a:r>
            <a:r>
              <a:rPr b="0" i="0" lang="en-MY" sz="24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des clients du site :</a:t>
            </a:r>
            <a:endParaRPr b="0" i="0" sz="2400" u="none" cap="none" strike="noStrike">
              <a:solidFill>
                <a:srgbClr val="2376B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6B8"/>
              </a:buClr>
              <a:buSzPts val="2400"/>
              <a:buFont typeface="Arial"/>
              <a:buChar char="•"/>
            </a:pPr>
            <a:r>
              <a:rPr b="0" i="0" lang="en-MY" sz="24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99’000 lignes (clients)</a:t>
            </a:r>
            <a:endParaRPr b="0" i="0" sz="2400" u="none" cap="none" strike="noStrike">
              <a:solidFill>
                <a:srgbClr val="2376B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6B8"/>
              </a:buClr>
              <a:buSzPts val="2400"/>
              <a:buFont typeface="Arial"/>
              <a:buChar char="•"/>
            </a:pPr>
            <a:r>
              <a:rPr b="0" i="0" lang="en-MY" sz="24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47 variables</a:t>
            </a:r>
            <a:endParaRPr b="1" i="0" sz="2400" u="none" cap="none" strike="noStrike">
              <a:solidFill>
                <a:srgbClr val="2376B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g870f812885_0_410"/>
          <p:cNvSpPr/>
          <p:nvPr/>
        </p:nvSpPr>
        <p:spPr>
          <a:xfrm>
            <a:off x="1204012" y="2973699"/>
            <a:ext cx="10761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221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0" name="Google Shape;370;g870f812885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70f812885_0_420"/>
          <p:cNvSpPr txBox="1"/>
          <p:nvPr>
            <p:ph idx="1" type="body"/>
          </p:nvPr>
        </p:nvSpPr>
        <p:spPr>
          <a:xfrm>
            <a:off x="723235" y="1472150"/>
            <a:ext cx="10820400" cy="4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76B8"/>
              </a:buClr>
              <a:buSzPts val="2200"/>
              <a:buFont typeface="Noto Sans Symbols"/>
              <a:buChar char="⇒"/>
            </a:pPr>
            <a:r>
              <a:rPr lang="en-MY"/>
              <a:t> récupération jusqu’à 90% de variance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76B8"/>
              </a:buClr>
              <a:buSzPts val="2200"/>
              <a:buFont typeface="Noto Sans Symbols"/>
              <a:buChar char="⇒"/>
            </a:pPr>
            <a:r>
              <a:rPr lang="en-MY"/>
              <a:t> de 26 variables à 19 axes principaux d’inertie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376" name="Google Shape;376;g870f812885_0_420"/>
          <p:cNvSpPr txBox="1"/>
          <p:nvPr/>
        </p:nvSpPr>
        <p:spPr>
          <a:xfrm>
            <a:off x="0" y="193451"/>
            <a:ext cx="105369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Exploration des Données</a:t>
            </a:r>
            <a:br>
              <a:rPr b="0" i="0" lang="en-MY" sz="40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Réduction dimensionnelle par ACP</a:t>
            </a:r>
            <a:endParaRPr b="0" i="0" sz="2400" u="none" cap="small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7" name="Google Shape;377;g870f812885_0_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870f812885_0_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25" y="2816175"/>
            <a:ext cx="6086800" cy="316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870f812885_0_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8225" y="2901300"/>
            <a:ext cx="5647075" cy="3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0e91da5d9_0_244"/>
          <p:cNvSpPr txBox="1"/>
          <p:nvPr/>
        </p:nvSpPr>
        <p:spPr>
          <a:xfrm>
            <a:off x="0" y="193451"/>
            <a:ext cx="105369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Exploration des Données</a:t>
            </a:r>
            <a:br>
              <a:rPr b="0" i="0" lang="en-MY" sz="40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MY" sz="24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Représentation</a:t>
            </a:r>
            <a:endParaRPr sz="2400" cap="small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5" name="Google Shape;385;g90e91da5d9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90e91da5d9_0_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23" y="1267450"/>
            <a:ext cx="5013653" cy="49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90e91da5d9_0_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317" y="1267450"/>
            <a:ext cx="5197608" cy="494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70f812885_0_6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F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3" name="Google Shape;393;g870f812885_0_690"/>
          <p:cNvSpPr/>
          <p:nvPr/>
        </p:nvSpPr>
        <p:spPr>
          <a:xfrm rot="10800000">
            <a:off x="347402" y="324202"/>
            <a:ext cx="7057709" cy="6210776"/>
          </a:xfrm>
          <a:custGeom>
            <a:rect b="b" l="l" r="r" t="t"/>
            <a:pathLst>
              <a:path extrusionOk="0" h="5143500" w="546051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4FF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394" name="Google Shape;394;g870f812885_0_690"/>
          <p:cNvCxnSpPr/>
          <p:nvPr/>
        </p:nvCxnSpPr>
        <p:spPr>
          <a:xfrm>
            <a:off x="599806" y="1669708"/>
            <a:ext cx="31434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g870f812885_0_690"/>
          <p:cNvSpPr txBox="1"/>
          <p:nvPr/>
        </p:nvSpPr>
        <p:spPr>
          <a:xfrm>
            <a:off x="599800" y="838700"/>
            <a:ext cx="55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MY" sz="36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Partie 3</a:t>
            </a:r>
            <a:endParaRPr b="0" i="0" sz="36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96" name="Google Shape;396;g870f812885_0_690"/>
          <p:cNvSpPr txBox="1"/>
          <p:nvPr/>
        </p:nvSpPr>
        <p:spPr>
          <a:xfrm>
            <a:off x="599800" y="2846850"/>
            <a:ext cx="43368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MY" sz="3000" u="none" cap="small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Pistes de modélisation</a:t>
            </a:r>
            <a:endParaRPr b="0" i="0" sz="30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MY" sz="3000" u="none" cap="small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effectuées</a:t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97" name="Google Shape;397;g870f812885_0_69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800" y="1137325"/>
            <a:ext cx="3953976" cy="458334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70f812885_0_436"/>
          <p:cNvSpPr txBox="1"/>
          <p:nvPr>
            <p:ph type="title"/>
          </p:nvPr>
        </p:nvSpPr>
        <p:spPr>
          <a:xfrm>
            <a:off x="1640134" y="0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>
                <a:solidFill>
                  <a:srgbClr val="000000"/>
                </a:solidFill>
              </a:rPr>
              <a:t>Algorithmes de Segmentation </a:t>
            </a:r>
            <a:r>
              <a:rPr lang="en-MY" sz="3600" cap="small">
                <a:solidFill>
                  <a:srgbClr val="000000"/>
                </a:solidFill>
              </a:rPr>
              <a:t>(1/3)</a:t>
            </a:r>
            <a:br>
              <a:rPr b="1" lang="en-MY" cap="small">
                <a:solidFill>
                  <a:srgbClr val="000000"/>
                </a:solidFill>
              </a:rPr>
            </a:br>
            <a:r>
              <a:rPr lang="en-MY" sz="2400" cap="small">
                <a:solidFill>
                  <a:srgbClr val="000000"/>
                </a:solidFill>
              </a:rPr>
              <a:t>Segmentation hiérarchique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03" name="Google Shape;403;g870f812885_0_436"/>
          <p:cNvSpPr txBox="1"/>
          <p:nvPr>
            <p:ph idx="1" type="body"/>
          </p:nvPr>
        </p:nvSpPr>
        <p:spPr>
          <a:xfrm>
            <a:off x="750134" y="1293027"/>
            <a:ext cx="9682500" cy="5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en-MY"/>
              <a:t>Hyperparamètres principaux</a:t>
            </a:r>
            <a:endParaRPr/>
          </a:p>
        </p:txBody>
      </p:sp>
      <p:pic>
        <p:nvPicPr>
          <p:cNvPr id="404" name="Google Shape;404;g870f812885_0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875" y="1808276"/>
            <a:ext cx="10220849" cy="2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870f812885_0_4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870f812885_0_4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026" y="3728102"/>
            <a:ext cx="4859501" cy="24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70f812885_0_445"/>
          <p:cNvSpPr txBox="1"/>
          <p:nvPr>
            <p:ph type="title"/>
          </p:nvPr>
        </p:nvSpPr>
        <p:spPr>
          <a:xfrm>
            <a:off x="1640134" y="0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>
                <a:solidFill>
                  <a:srgbClr val="000000"/>
                </a:solidFill>
              </a:rPr>
              <a:t>Algorithmes de Segmentation </a:t>
            </a:r>
            <a:r>
              <a:rPr lang="en-MY" sz="3600" cap="small">
                <a:solidFill>
                  <a:srgbClr val="000000"/>
                </a:solidFill>
              </a:rPr>
              <a:t>(2/3)</a:t>
            </a:r>
            <a:endParaRPr sz="3600" cap="small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MY" cap="small">
                <a:solidFill>
                  <a:srgbClr val="000000"/>
                </a:solidFill>
              </a:rPr>
              <a:t> </a:t>
            </a:r>
            <a:r>
              <a:rPr lang="en-MY" sz="2400" cap="small">
                <a:solidFill>
                  <a:srgbClr val="000000"/>
                </a:solidFill>
              </a:rPr>
              <a:t>K-Means</a:t>
            </a:r>
            <a:endParaRPr sz="2400" cap="small">
              <a:solidFill>
                <a:srgbClr val="000000"/>
              </a:solidFill>
            </a:endParaRPr>
          </a:p>
        </p:txBody>
      </p:sp>
      <p:sp>
        <p:nvSpPr>
          <p:cNvPr id="412" name="Google Shape;412;g870f812885_0_445"/>
          <p:cNvSpPr txBox="1"/>
          <p:nvPr>
            <p:ph idx="1" type="body"/>
          </p:nvPr>
        </p:nvSpPr>
        <p:spPr>
          <a:xfrm>
            <a:off x="0" y="1429880"/>
            <a:ext cx="96825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en-MY"/>
              <a:t>Hyperparamètres principaux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</p:txBody>
      </p:sp>
      <p:pic>
        <p:nvPicPr>
          <p:cNvPr id="413" name="Google Shape;413;g870f812885_0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870f812885_0_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92642"/>
            <a:ext cx="6557323" cy="198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870f812885_0_445"/>
          <p:cNvSpPr txBox="1"/>
          <p:nvPr/>
        </p:nvSpPr>
        <p:spPr>
          <a:xfrm>
            <a:off x="0" y="3323310"/>
            <a:ext cx="6334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MY" sz="2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Fonction de perte : Score de Silhouette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6" name="Google Shape;416;g870f812885_0_4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975" y="1832875"/>
            <a:ext cx="5697025" cy="399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870f812885_0_4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8" y="1880479"/>
            <a:ext cx="6422634" cy="12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70f812885_0_456"/>
          <p:cNvSpPr txBox="1"/>
          <p:nvPr>
            <p:ph type="title"/>
          </p:nvPr>
        </p:nvSpPr>
        <p:spPr>
          <a:xfrm>
            <a:off x="1640134" y="0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A</a:t>
            </a:r>
            <a:r>
              <a:rPr b="1" lang="en-MY" sz="3600" cap="small">
                <a:solidFill>
                  <a:srgbClr val="000000"/>
                </a:solidFill>
              </a:rPr>
              <a:t>lgorithmes de Segmentation </a:t>
            </a:r>
            <a:r>
              <a:rPr lang="en-MY" sz="3600" cap="small">
                <a:solidFill>
                  <a:srgbClr val="000000"/>
                </a:solidFill>
              </a:rPr>
              <a:t>(3/3)</a:t>
            </a:r>
            <a:r>
              <a:rPr lang="en-MY" cap="small">
                <a:solidFill>
                  <a:srgbClr val="000000"/>
                </a:solidFill>
              </a:rPr>
              <a:t> </a:t>
            </a:r>
            <a:endParaRPr cap="small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MY" sz="2400" cap="small">
                <a:solidFill>
                  <a:srgbClr val="000000"/>
                </a:solidFill>
              </a:rPr>
              <a:t>DBSCAN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23" name="Google Shape;423;g870f812885_0_456"/>
          <p:cNvSpPr txBox="1"/>
          <p:nvPr>
            <p:ph idx="1" type="body"/>
          </p:nvPr>
        </p:nvSpPr>
        <p:spPr>
          <a:xfrm>
            <a:off x="750134" y="1035575"/>
            <a:ext cx="9682500" cy="5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en-MY"/>
              <a:t>Hyperparamètres principaux</a:t>
            </a:r>
            <a:endParaRPr/>
          </a:p>
        </p:txBody>
      </p:sp>
      <p:pic>
        <p:nvPicPr>
          <p:cNvPr id="424" name="Google Shape;424;g870f812885_0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045" y="1428365"/>
            <a:ext cx="10459910" cy="18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870f812885_0_4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870f812885_0_4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925" y="2700751"/>
            <a:ext cx="5298705" cy="35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F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" name="Google Shape;102;p10"/>
          <p:cNvSpPr/>
          <p:nvPr/>
        </p:nvSpPr>
        <p:spPr>
          <a:xfrm rot="10800000">
            <a:off x="347402" y="324202"/>
            <a:ext cx="7057709" cy="6210776"/>
          </a:xfrm>
          <a:custGeom>
            <a:rect b="b" l="l" r="r" t="t"/>
            <a:pathLst>
              <a:path extrusionOk="0" h="5143500" w="546051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4FF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03" name="Google Shape;103;p10"/>
          <p:cNvCxnSpPr/>
          <p:nvPr/>
        </p:nvCxnSpPr>
        <p:spPr>
          <a:xfrm>
            <a:off x="599819" y="3539958"/>
            <a:ext cx="31434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10"/>
          <p:cNvSpPr txBox="1"/>
          <p:nvPr/>
        </p:nvSpPr>
        <p:spPr>
          <a:xfrm>
            <a:off x="487625" y="1729950"/>
            <a:ext cx="50178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Partie 1 </a:t>
            </a:r>
            <a:r>
              <a:rPr b="0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(5 min) – </a:t>
            </a:r>
            <a:r>
              <a:rPr b="0" i="0" lang="en-MY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Problématique, interprétation et pistes de recherche</a:t>
            </a:r>
            <a:endParaRPr b="0" i="0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Partie 2 </a:t>
            </a:r>
            <a:r>
              <a:rPr b="0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(5 min) – </a:t>
            </a:r>
            <a:r>
              <a:rPr b="0" i="0" lang="en-MY" sz="1200" u="none" cap="small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b="0" i="0" lang="en-MY" sz="1800" u="none" cap="small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N</a:t>
            </a:r>
            <a:r>
              <a:rPr b="0" i="0" lang="en-MY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ettoyage, Ingénierie des caractéristiques et Exploration</a:t>
            </a:r>
            <a:endParaRPr b="0" i="0" sz="30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684571" y="753661"/>
            <a:ext cx="297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MY" sz="4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Sommaire</a:t>
            </a:r>
            <a:endParaRPr b="0" i="0" sz="44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6" name="Google Shape;106;p10"/>
          <p:cNvSpPr txBox="1"/>
          <p:nvPr/>
        </p:nvSpPr>
        <p:spPr>
          <a:xfrm>
            <a:off x="487625" y="3631475"/>
            <a:ext cx="4239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Partie 3 </a:t>
            </a:r>
            <a:r>
              <a:rPr b="0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(10 min) – P</a:t>
            </a:r>
            <a:r>
              <a:rPr b="0" i="0" lang="en-MY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istes de modélisation effectuées (code)</a:t>
            </a:r>
            <a:endParaRPr b="0" i="0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Partie 4 </a:t>
            </a:r>
            <a:r>
              <a:rPr b="0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(5 min) – M</a:t>
            </a:r>
            <a:r>
              <a:rPr b="0" i="0" lang="en-MY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odèle final sélectionné et améliorations (code)</a:t>
            </a:r>
            <a:endParaRPr b="0" i="0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800" u="none" cap="small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Partie 5 </a:t>
            </a:r>
            <a:r>
              <a:rPr b="0" i="0" lang="en-MY" sz="1800" u="none" cap="small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(5 à 10 min) – </a:t>
            </a:r>
            <a:r>
              <a:rPr b="0" i="0" lang="en-MY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Questions-réponses</a:t>
            </a:r>
            <a:endParaRPr b="0" i="0" sz="2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7" name="Google Shape;1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025" y="1590776"/>
            <a:ext cx="3537926" cy="35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70f812885_0_465"/>
          <p:cNvSpPr txBox="1"/>
          <p:nvPr>
            <p:ph type="title"/>
          </p:nvPr>
        </p:nvSpPr>
        <p:spPr>
          <a:xfrm>
            <a:off x="2591330" y="-82952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Évaluation des Partitions</a:t>
            </a:r>
            <a:endParaRPr sz="3600"/>
          </a:p>
        </p:txBody>
      </p:sp>
      <p:pic>
        <p:nvPicPr>
          <p:cNvPr id="432" name="Google Shape;432;g870f812885_0_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870f812885_0_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50" y="1142787"/>
            <a:ext cx="11044575" cy="457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70f812885_0_476"/>
          <p:cNvSpPr txBox="1"/>
          <p:nvPr/>
        </p:nvSpPr>
        <p:spPr>
          <a:xfrm>
            <a:off x="1640125" y="0"/>
            <a:ext cx="8610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Visualisation des Projections</a:t>
            </a:r>
            <a:endParaRPr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000"/>
              <a:buFont typeface="Century Gothic"/>
              <a:buNone/>
            </a:pPr>
            <a:r>
              <a:rPr lang="en-MY" sz="2400" cap="small">
                <a:latin typeface="Century Gothic"/>
                <a:ea typeface="Century Gothic"/>
                <a:cs typeface="Century Gothic"/>
                <a:sym typeface="Century Gothic"/>
              </a:rPr>
              <a:t>K-means </a:t>
            </a: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(t-SNE, ACP, IsoMap)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870f812885_0_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870f812885_0_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8739"/>
            <a:ext cx="12192002" cy="318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0e91da5d9_0_195"/>
          <p:cNvSpPr txBox="1"/>
          <p:nvPr/>
        </p:nvSpPr>
        <p:spPr>
          <a:xfrm>
            <a:off x="1640125" y="0"/>
            <a:ext cx="8610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Visualisation des Projections</a:t>
            </a:r>
            <a:endParaRPr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000"/>
              <a:buFont typeface="Century Gothic"/>
              <a:buNone/>
            </a:pPr>
            <a:r>
              <a:rPr lang="en-MY" sz="2400" cap="small">
                <a:latin typeface="Century Gothic"/>
                <a:ea typeface="Century Gothic"/>
                <a:cs typeface="Century Gothic"/>
                <a:sym typeface="Century Gothic"/>
              </a:rPr>
              <a:t>DBSCAN </a:t>
            </a: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(t-SNE, ACP, IsoMap)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g90e91da5d9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90e91da5d9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8739"/>
            <a:ext cx="12192002" cy="318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0e91da5d9_0_187"/>
          <p:cNvSpPr txBox="1"/>
          <p:nvPr/>
        </p:nvSpPr>
        <p:spPr>
          <a:xfrm>
            <a:off x="1640125" y="0"/>
            <a:ext cx="8610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Visualisation des Projections</a:t>
            </a:r>
            <a:endParaRPr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000"/>
              <a:buFont typeface="Century Gothic"/>
              <a:buNone/>
            </a:pPr>
            <a:r>
              <a:rPr lang="en-MY" sz="2400" cap="small">
                <a:latin typeface="Century Gothic"/>
                <a:ea typeface="Century Gothic"/>
                <a:cs typeface="Century Gothic"/>
                <a:sym typeface="Century Gothic"/>
              </a:rPr>
              <a:t>OPTICS </a:t>
            </a:r>
            <a:r>
              <a:rPr b="0" i="0" lang="en-MY" sz="2400" u="none" cap="small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(t-SNE, ACP, IsoMap)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g90e91da5d9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90e91da5d9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8737"/>
            <a:ext cx="12192002" cy="318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70f812885_0_6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F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0" name="Google Shape;460;g870f812885_0_699"/>
          <p:cNvSpPr/>
          <p:nvPr/>
        </p:nvSpPr>
        <p:spPr>
          <a:xfrm rot="10800000">
            <a:off x="347402" y="324202"/>
            <a:ext cx="7057709" cy="6210776"/>
          </a:xfrm>
          <a:custGeom>
            <a:rect b="b" l="l" r="r" t="t"/>
            <a:pathLst>
              <a:path extrusionOk="0" h="5143500" w="546051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4FF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461" name="Google Shape;461;g870f812885_0_699"/>
          <p:cNvCxnSpPr/>
          <p:nvPr/>
        </p:nvCxnSpPr>
        <p:spPr>
          <a:xfrm>
            <a:off x="599806" y="1669708"/>
            <a:ext cx="31434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2" name="Google Shape;462;g870f812885_0_699"/>
          <p:cNvSpPr txBox="1"/>
          <p:nvPr/>
        </p:nvSpPr>
        <p:spPr>
          <a:xfrm>
            <a:off x="599800" y="838700"/>
            <a:ext cx="55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MY" sz="36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Partie 4</a:t>
            </a:r>
            <a:endParaRPr b="0" i="0" sz="36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63" name="Google Shape;463;g870f812885_0_699"/>
          <p:cNvSpPr txBox="1"/>
          <p:nvPr/>
        </p:nvSpPr>
        <p:spPr>
          <a:xfrm>
            <a:off x="599800" y="2585050"/>
            <a:ext cx="4336800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MY" sz="3000" u="none" cap="small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Modèle final sélectionné</a:t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MY" sz="3000" u="none" cap="small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Améliorations</a:t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64" name="Google Shape;464;g870f812885_0_69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800" y="1137325"/>
            <a:ext cx="3953976" cy="458334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90e91da5d9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50" y="849800"/>
            <a:ext cx="7050125" cy="53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90e91da5d9_0_216"/>
          <p:cNvSpPr txBox="1"/>
          <p:nvPr/>
        </p:nvSpPr>
        <p:spPr>
          <a:xfrm>
            <a:off x="1640125" y="0"/>
            <a:ext cx="8610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Interprétation des Groupes de clients</a:t>
            </a:r>
            <a:endParaRPr b="1" i="0" sz="3600" u="none" cap="small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1" name="Google Shape;471;g90e91da5d9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90e91da5d9_0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133" y="1689737"/>
            <a:ext cx="4552091" cy="44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90e91da5d9_0_216"/>
          <p:cNvSpPr txBox="1"/>
          <p:nvPr/>
        </p:nvSpPr>
        <p:spPr>
          <a:xfrm>
            <a:off x="8033600" y="1322188"/>
            <a:ext cx="32673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>
                <a:latin typeface="Lato Light"/>
                <a:ea typeface="Lato Light"/>
                <a:cs typeface="Lato Light"/>
                <a:sym typeface="Lato Light"/>
              </a:rPr>
              <a:t>Pourcentage du CA pour chaque cluster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90e91da5d9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90e91da5d9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8337"/>
            <a:ext cx="6136648" cy="438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90e91da5d9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350" y="1488350"/>
            <a:ext cx="6136648" cy="438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90e91da5d9_0_21"/>
          <p:cNvSpPr txBox="1"/>
          <p:nvPr>
            <p:ph type="title"/>
          </p:nvPr>
        </p:nvSpPr>
        <p:spPr>
          <a:xfrm>
            <a:off x="868700" y="152400"/>
            <a:ext cx="97164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>
                <a:solidFill>
                  <a:srgbClr val="21212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Deux clusters se différencient par leur comportement</a:t>
            </a:r>
            <a:endParaRPr b="1" sz="36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90e91da5d9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90e91da5d9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5825" y="4295544"/>
            <a:ext cx="2679450" cy="191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90e91da5d9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00600"/>
            <a:ext cx="9405824" cy="595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90e91da5d9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2553" y="424775"/>
            <a:ext cx="2679450" cy="19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90e91da5d9_0_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05830" y="2440525"/>
            <a:ext cx="2679450" cy="191407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90e91da5d9_0_120"/>
          <p:cNvSpPr txBox="1"/>
          <p:nvPr>
            <p:ph type="title"/>
          </p:nvPr>
        </p:nvSpPr>
        <p:spPr>
          <a:xfrm>
            <a:off x="868700" y="152400"/>
            <a:ext cx="86106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Mais de </a:t>
            </a:r>
            <a:r>
              <a:rPr b="1" lang="en-MY" sz="3600" cap="small"/>
              <a:t>manière</a:t>
            </a:r>
            <a:r>
              <a:rPr b="1" lang="en-MY" sz="3600" cap="small"/>
              <a:t> différente</a:t>
            </a:r>
            <a:endParaRPr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g90e91da5d9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90e91da5d9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2300"/>
            <a:ext cx="9317924" cy="58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90e91da5d9_0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4027" y="417875"/>
            <a:ext cx="2560323" cy="18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90e91da5d9_0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4027" y="2399255"/>
            <a:ext cx="2560323" cy="18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90e91da5d9_0_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027" y="4380636"/>
            <a:ext cx="2560323" cy="182898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90e91da5d9_0_143"/>
          <p:cNvSpPr txBox="1"/>
          <p:nvPr>
            <p:ph type="title"/>
          </p:nvPr>
        </p:nvSpPr>
        <p:spPr>
          <a:xfrm>
            <a:off x="913425" y="197125"/>
            <a:ext cx="86106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par catégorie (1/3)</a:t>
            </a:r>
            <a:endParaRPr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g90e91da5d9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90e91da5d9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1200"/>
            <a:ext cx="9392476" cy="57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90e91da5d9_0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4027" y="417875"/>
            <a:ext cx="2560323" cy="18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90e91da5d9_0_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4027" y="2399255"/>
            <a:ext cx="2560323" cy="18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90e91da5d9_0_1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027" y="4380636"/>
            <a:ext cx="2560323" cy="182898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90e91da5d9_0_158"/>
          <p:cNvSpPr txBox="1"/>
          <p:nvPr>
            <p:ph type="title"/>
          </p:nvPr>
        </p:nvSpPr>
        <p:spPr>
          <a:xfrm>
            <a:off x="913425" y="197125"/>
            <a:ext cx="86106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par catégorie (2/3)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F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3" name="Google Shape;113;p11"/>
          <p:cNvSpPr/>
          <p:nvPr/>
        </p:nvSpPr>
        <p:spPr>
          <a:xfrm rot="10800000">
            <a:off x="347402" y="324202"/>
            <a:ext cx="7057709" cy="6210776"/>
          </a:xfrm>
          <a:custGeom>
            <a:rect b="b" l="l" r="r" t="t"/>
            <a:pathLst>
              <a:path extrusionOk="0" h="5143500" w="546051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4FF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14" name="Google Shape;114;p11"/>
          <p:cNvCxnSpPr/>
          <p:nvPr/>
        </p:nvCxnSpPr>
        <p:spPr>
          <a:xfrm>
            <a:off x="599806" y="2216633"/>
            <a:ext cx="31434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11"/>
          <p:cNvSpPr txBox="1"/>
          <p:nvPr/>
        </p:nvSpPr>
        <p:spPr>
          <a:xfrm>
            <a:off x="599800" y="1041550"/>
            <a:ext cx="55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MY" sz="36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Partie 1</a:t>
            </a:r>
            <a:endParaRPr b="0" i="0" sz="36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6" name="Google Shape;116;p11"/>
          <p:cNvSpPr txBox="1"/>
          <p:nvPr/>
        </p:nvSpPr>
        <p:spPr>
          <a:xfrm>
            <a:off x="599800" y="2887175"/>
            <a:ext cx="46548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MY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Présentation de</a:t>
            </a:r>
            <a:endParaRPr b="0" i="0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MY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 problématique</a:t>
            </a:r>
            <a:endParaRPr b="0" i="0" sz="3000" u="none" cap="small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025" y="1590776"/>
            <a:ext cx="3537926" cy="35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90e91da5d9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90e91da5d9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450" y="1047300"/>
            <a:ext cx="7976151" cy="5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90e91da5d9_0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7400" y="1382025"/>
            <a:ext cx="3437276" cy="222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90e91da5d9_0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7400" y="3795387"/>
            <a:ext cx="3437276" cy="222773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90e91da5d9_0_162"/>
          <p:cNvSpPr txBox="1"/>
          <p:nvPr>
            <p:ph type="title"/>
          </p:nvPr>
        </p:nvSpPr>
        <p:spPr>
          <a:xfrm>
            <a:off x="913425" y="197125"/>
            <a:ext cx="86106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par catégorie (3/3)</a:t>
            </a:r>
            <a:endParaRPr sz="3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90e91da5d9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90e91da5d9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9301" y="4545259"/>
            <a:ext cx="2560302" cy="166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90e91da5d9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288" y="443650"/>
            <a:ext cx="2560312" cy="182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90e91da5d9_0_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9291" y="2494443"/>
            <a:ext cx="2560312" cy="182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90e91da5d9_0_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994475"/>
            <a:ext cx="9332849" cy="58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90e91da5d9_0_90"/>
          <p:cNvSpPr txBox="1"/>
          <p:nvPr>
            <p:ph type="title"/>
          </p:nvPr>
        </p:nvSpPr>
        <p:spPr>
          <a:xfrm>
            <a:off x="868700" y="152400"/>
            <a:ext cx="86106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Pourcentage</a:t>
            </a:r>
            <a:r>
              <a:rPr b="1" lang="en-MY" sz="3600" cap="small"/>
              <a:t> de commande par saison</a:t>
            </a:r>
            <a:endParaRPr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90e91da5d9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90e91da5d9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00" y="1423687"/>
            <a:ext cx="5906775" cy="421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90e91da5d9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225" y="1423725"/>
            <a:ext cx="5906775" cy="421952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90e91da5d9_0_71"/>
          <p:cNvSpPr txBox="1"/>
          <p:nvPr/>
        </p:nvSpPr>
        <p:spPr>
          <a:xfrm>
            <a:off x="1012050" y="0"/>
            <a:ext cx="92388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Variable peu discriminante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870f812885_0_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870f812885_0_508"/>
          <p:cNvSpPr txBox="1"/>
          <p:nvPr/>
        </p:nvSpPr>
        <p:spPr>
          <a:xfrm>
            <a:off x="7846562" y="2856652"/>
            <a:ext cx="2749500" cy="339000"/>
          </a:xfrm>
          <a:prstGeom prst="rect">
            <a:avLst/>
          </a:prstGeom>
          <a:solidFill>
            <a:srgbClr val="2376B8">
              <a:alpha val="31372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MY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Crédit à distance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870f812885_0_508"/>
          <p:cNvSpPr txBox="1"/>
          <p:nvPr/>
        </p:nvSpPr>
        <p:spPr>
          <a:xfrm>
            <a:off x="1846713" y="5589937"/>
            <a:ext cx="2749500" cy="311100"/>
          </a:xfrm>
          <a:prstGeom prst="rect">
            <a:avLst/>
          </a:prstGeom>
          <a:solidFill>
            <a:srgbClr val="2376B8">
              <a:alpha val="31372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-MY" sz="16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 comportement</a:t>
            </a:r>
            <a:endParaRPr b="0" i="0" sz="1400" u="none" cap="none" strike="noStrike">
              <a:solidFill>
                <a:srgbClr val="6467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870f812885_0_508"/>
          <p:cNvSpPr txBox="1"/>
          <p:nvPr/>
        </p:nvSpPr>
        <p:spPr>
          <a:xfrm>
            <a:off x="7846557" y="5499937"/>
            <a:ext cx="2749500" cy="339000"/>
          </a:xfrm>
          <a:prstGeom prst="rect">
            <a:avLst/>
          </a:prstGeom>
          <a:solidFill>
            <a:srgbClr val="2376B8">
              <a:alpha val="31372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MY" sz="18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 catogorie</a:t>
            </a:r>
            <a:endParaRPr b="0" i="0" sz="1400" u="none" cap="none" strike="noStrike">
              <a:solidFill>
                <a:srgbClr val="6467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g870f812885_0_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075" y="1358050"/>
            <a:ext cx="6442924" cy="41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870f812885_0_5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58050"/>
            <a:ext cx="6442924" cy="414189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870f812885_0_508"/>
          <p:cNvSpPr txBox="1"/>
          <p:nvPr/>
        </p:nvSpPr>
        <p:spPr>
          <a:xfrm>
            <a:off x="1640125" y="0"/>
            <a:ext cx="8610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>
                <a:solidFill>
                  <a:srgbClr val="64676E"/>
                </a:solidFill>
                <a:latin typeface="Lato"/>
                <a:ea typeface="Lato"/>
                <a:cs typeface="Lato"/>
                <a:sym typeface="Lato"/>
              </a:rPr>
              <a:t>Nos deux types de cluster</a:t>
            </a:r>
            <a:endParaRPr b="1" i="0" sz="3600" u="none" cap="small" strike="noStrike">
              <a:solidFill>
                <a:srgbClr val="6467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870f812885_0_525"/>
          <p:cNvSpPr txBox="1"/>
          <p:nvPr/>
        </p:nvSpPr>
        <p:spPr>
          <a:xfrm>
            <a:off x="1012050" y="0"/>
            <a:ext cx="92388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i="0" lang="en-MY" sz="3600" u="none" cap="small" strike="noStrike">
                <a:solidFill>
                  <a:srgbClr val="64676E"/>
                </a:solidFill>
                <a:latin typeface="Lato"/>
                <a:ea typeface="Lato"/>
                <a:cs typeface="Lato"/>
                <a:sym typeface="Lato"/>
              </a:rPr>
              <a:t>Stabilité </a:t>
            </a:r>
            <a:r>
              <a:rPr b="1" lang="en-MY" sz="3600" cap="small">
                <a:solidFill>
                  <a:srgbClr val="64676E"/>
                </a:solidFill>
                <a:latin typeface="Lato"/>
                <a:ea typeface="Lato"/>
                <a:cs typeface="Lato"/>
                <a:sym typeface="Lato"/>
              </a:rPr>
              <a:t>à</a:t>
            </a:r>
            <a:r>
              <a:rPr b="1" i="0" lang="en-MY" sz="3600" u="none" cap="small" strike="noStrike">
                <a:solidFill>
                  <a:srgbClr val="64676E"/>
                </a:solidFill>
                <a:latin typeface="Lato"/>
                <a:ea typeface="Lato"/>
                <a:cs typeface="Lato"/>
                <a:sym typeface="Lato"/>
              </a:rPr>
              <a:t> l’initialisation</a:t>
            </a:r>
            <a:endParaRPr i="0" sz="3600" u="none" cap="none" strike="noStrike">
              <a:solidFill>
                <a:srgbClr val="6467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g870f812885_0_525"/>
          <p:cNvSpPr/>
          <p:nvPr/>
        </p:nvSpPr>
        <p:spPr>
          <a:xfrm>
            <a:off x="739800" y="4266853"/>
            <a:ext cx="70284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rabicParenR" startAt="2"/>
            </a:pPr>
            <a:r>
              <a:rPr b="0" i="0" lang="en-MY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Méthode d’évaluation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AutoNum type="alphaLcPeriod"/>
            </a:pPr>
            <a:r>
              <a:rPr b="0" i="0" lang="en-MY" sz="1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Entraînement n fois de l’algorithme de clustering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AutoNum type="alphaLcPeriod"/>
            </a:pPr>
            <a:r>
              <a:rPr b="0" i="0" lang="en-MY" sz="1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 du score ARI entre chaque paire de partitions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AutoNum type="alphaLcPeriod"/>
            </a:pPr>
            <a:r>
              <a:rPr b="0" i="0" lang="en-MY" sz="1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Affichage de la moyenne et de l’écart-type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g870f812885_0_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026" y="1584577"/>
            <a:ext cx="9238801" cy="25037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870f812885_0_525"/>
          <p:cNvSpPr txBox="1"/>
          <p:nvPr/>
        </p:nvSpPr>
        <p:spPr>
          <a:xfrm>
            <a:off x="817636" y="1149050"/>
            <a:ext cx="565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1)	Indice de Rand Ajusté (ARI)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g870f812885_0_5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70f812885_0_535"/>
          <p:cNvSpPr txBox="1"/>
          <p:nvPr>
            <p:ph type="title"/>
          </p:nvPr>
        </p:nvSpPr>
        <p:spPr>
          <a:xfrm>
            <a:off x="1012050" y="0"/>
            <a:ext cx="92388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>
                <a:solidFill>
                  <a:srgbClr val="64676E"/>
                </a:solidFill>
              </a:rPr>
              <a:t>Stabilité temporelle</a:t>
            </a:r>
            <a:endParaRPr sz="3600">
              <a:solidFill>
                <a:srgbClr val="64676E"/>
              </a:solidFill>
            </a:endParaRPr>
          </a:p>
        </p:txBody>
      </p:sp>
      <p:sp>
        <p:nvSpPr>
          <p:cNvPr id="564" name="Google Shape;564;g870f812885_0_535"/>
          <p:cNvSpPr txBox="1"/>
          <p:nvPr>
            <p:ph idx="1" type="body"/>
          </p:nvPr>
        </p:nvSpPr>
        <p:spPr>
          <a:xfrm>
            <a:off x="433425" y="912175"/>
            <a:ext cx="11362500" cy="23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MY"/>
              <a:t>Méthode d’évaluation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lphaLcPeriod"/>
            </a:pPr>
            <a:r>
              <a:rPr lang="en-MY" sz="1800"/>
              <a:t>Entraînement de l'algorithme sur une fraction initiale de données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lphaLcPeriod"/>
            </a:pPr>
            <a:r>
              <a:rPr lang="en-MY" sz="1800"/>
              <a:t>Obtenir une segmentation de référence sur les données initiales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lphaLcPeriod"/>
            </a:pPr>
            <a:r>
              <a:rPr lang="en-MY" sz="1800"/>
              <a:t>Réentraîner l'algorithme avec des données supplémentaires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lphaLcPeriod"/>
            </a:pPr>
            <a:r>
              <a:rPr lang="en-MY" sz="1800"/>
              <a:t>Obtenir une nouvelle segmentation sur les données initiales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lphaLcPeriod"/>
            </a:pPr>
            <a:r>
              <a:rPr lang="en-MY" sz="1800"/>
              <a:t>Calculer l'ARI entre la partition initiale de référence et la nouvelle partition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65" name="Google Shape;565;g870f812885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870f812885_0_535"/>
          <p:cNvSpPr txBox="1"/>
          <p:nvPr/>
        </p:nvSpPr>
        <p:spPr>
          <a:xfrm>
            <a:off x="6384575" y="4717588"/>
            <a:ext cx="5309700" cy="1108800"/>
          </a:xfrm>
          <a:prstGeom prst="rect">
            <a:avLst/>
          </a:prstGeom>
          <a:solidFill>
            <a:schemeClr val="accent1">
              <a:alpha val="31372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MY" sz="2400" u="none" cap="none" strike="noStrike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Proposition de contrat de révision :</a:t>
            </a:r>
            <a:endParaRPr b="1" i="0" sz="2400" u="none" cap="none" strike="noStrike">
              <a:solidFill>
                <a:srgbClr val="64676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76E"/>
              </a:buClr>
              <a:buSzPts val="2400"/>
              <a:buFont typeface="Noto Sans Symbols"/>
              <a:buChar char="⇒"/>
            </a:pPr>
            <a:r>
              <a:rPr b="0" i="0" lang="en-MY" sz="2400" u="none" cap="none" strike="noStrike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tous les 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0" i="0" lang="en-MY" sz="2400" u="none" cap="none" strike="noStrike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mois</a:t>
            </a:r>
            <a:endParaRPr b="0" i="0" sz="1400" u="none" cap="none" strike="noStrike">
              <a:solidFill>
                <a:srgbClr val="6467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870f812885_0_535"/>
          <p:cNvSpPr txBox="1"/>
          <p:nvPr/>
        </p:nvSpPr>
        <p:spPr>
          <a:xfrm>
            <a:off x="6384575" y="3687013"/>
            <a:ext cx="5309700" cy="903900"/>
          </a:xfrm>
          <a:prstGeom prst="rect">
            <a:avLst/>
          </a:prstGeom>
          <a:solidFill>
            <a:srgbClr val="D9EAF8">
              <a:alpha val="31372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MY" sz="2400" u="none" cap="none" strike="noStrike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Initialisation de </a:t>
            </a:r>
            <a:r>
              <a:rPr b="1" i="1" lang="en-MY" sz="2400" u="none" cap="none" strike="noStrike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k-means</a:t>
            </a:r>
            <a:r>
              <a:rPr b="1" i="0" lang="en-MY" sz="2400" u="none" cap="none" strike="noStrike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</a:t>
            </a:r>
            <a:endParaRPr b="1" i="0" sz="2400" u="none" cap="none" strike="noStrike">
              <a:solidFill>
                <a:srgbClr val="64676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76E"/>
              </a:buClr>
              <a:buSzPts val="2400"/>
              <a:buFont typeface="Noto Sans Symbols"/>
              <a:buChar char="⇒"/>
            </a:pPr>
            <a:r>
              <a:rPr b="0" i="0" lang="en-MY" sz="2400" u="none" cap="none" strike="noStrike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centroïdes initiaux</a:t>
            </a:r>
            <a:endParaRPr b="0" i="0" sz="1400" u="none" cap="none" strike="noStrike">
              <a:solidFill>
                <a:srgbClr val="6467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g870f812885_0_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050" y="3229025"/>
            <a:ext cx="5040875" cy="30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90e91da5d9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90e91da5d9_0_203"/>
          <p:cNvSpPr txBox="1"/>
          <p:nvPr/>
        </p:nvSpPr>
        <p:spPr>
          <a:xfrm>
            <a:off x="1640125" y="0"/>
            <a:ext cx="8610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>
                <a:solidFill>
                  <a:srgbClr val="64676E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b="1" i="0" sz="3600" u="none" cap="small" strike="noStrike">
              <a:solidFill>
                <a:srgbClr val="6467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g90e91da5d9_0_203"/>
          <p:cNvSpPr txBox="1"/>
          <p:nvPr/>
        </p:nvSpPr>
        <p:spPr>
          <a:xfrm>
            <a:off x="1073425" y="1417250"/>
            <a:ext cx="10540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 vu des analyses ayant été effectuées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nous pouvons recommander aux équipes marketing de se concentrer sur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les clusters 2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8, 7 et 5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représente à eux quatre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54.2 % du CA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d'OLIST.</a:t>
            </a:r>
            <a:endParaRPr sz="2400">
              <a:solidFill>
                <a:srgbClr val="64676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faudrait donc chercher à mettre en avant des produits correspondant aux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catégories d'intérêt respective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tous ces clusters en visant particulièrement la satisfaction cliente du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cluster 8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actuellement faible, qui regroupant seulement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1 114 clients (1,1 %)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, compte pour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14,4 % du CA d'OLIST.</a:t>
            </a:r>
            <a:endParaRPr b="1" sz="2400">
              <a:solidFill>
                <a:srgbClr val="64676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est également intéressant de noter que ces clusters seront plus actif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hiver.</a:t>
            </a:r>
            <a:endParaRPr b="1" sz="2400">
              <a:solidFill>
                <a:srgbClr val="2121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g90e91da5d9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90e91da5d9_0_260"/>
          <p:cNvSpPr txBox="1"/>
          <p:nvPr/>
        </p:nvSpPr>
        <p:spPr>
          <a:xfrm>
            <a:off x="1640125" y="0"/>
            <a:ext cx="8610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>
                <a:solidFill>
                  <a:srgbClr val="64676E"/>
                </a:solidFill>
                <a:latin typeface="Lato"/>
                <a:ea typeface="Lato"/>
                <a:cs typeface="Lato"/>
                <a:sym typeface="Lato"/>
              </a:rPr>
              <a:t>Critiques</a:t>
            </a:r>
            <a:endParaRPr b="1" i="0" sz="3600" u="none" cap="small" strike="noStrike">
              <a:solidFill>
                <a:srgbClr val="6467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g90e91da5d9_0_260"/>
          <p:cNvSpPr txBox="1"/>
          <p:nvPr/>
        </p:nvSpPr>
        <p:spPr>
          <a:xfrm>
            <a:off x="1073425" y="1417250"/>
            <a:ext cx="10853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Malgré ces recommandations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il est important de noter que les résultats ne sont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 parfaitement satisfaisants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vis-à-vis de la problématique :</a:t>
            </a:r>
            <a:endParaRPr sz="2400">
              <a:solidFill>
                <a:srgbClr val="64676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clustering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suit principalement les catégories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produits prédéfinies. On aurait pu faire ce tri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sans faire appel à des algorithmes.</a:t>
            </a:r>
            <a:endParaRPr b="1" sz="2400">
              <a:solidFill>
                <a:srgbClr val="64676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base de données permet de faire difficilement mieux, par des algorithmes traditionnels, car </a:t>
            </a:r>
            <a:r>
              <a:rPr b="1"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peu de clients ont fait plusieurs achats</a:t>
            </a:r>
            <a:r>
              <a:rPr lang="en-MY" sz="2400">
                <a:solidFill>
                  <a:srgbClr val="6467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ce qui limite le nombre de possibilités qu'on peut envisager. (fréquence des achats, complémentarité des catégories d'achats, date du dernier achat, etc.)</a:t>
            </a:r>
            <a:endParaRPr b="1" sz="2400">
              <a:solidFill>
                <a:srgbClr val="64676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70f812885_0_545"/>
          <p:cNvSpPr txBox="1"/>
          <p:nvPr>
            <p:ph type="title"/>
          </p:nvPr>
        </p:nvSpPr>
        <p:spPr>
          <a:xfrm>
            <a:off x="1012054" y="0"/>
            <a:ext cx="923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>
                <a:solidFill>
                  <a:srgbClr val="64676E"/>
                </a:solidFill>
              </a:rPr>
              <a:t>Choix final</a:t>
            </a:r>
            <a:endParaRPr sz="3600">
              <a:solidFill>
                <a:srgbClr val="64676E"/>
              </a:solidFill>
            </a:endParaRPr>
          </a:p>
        </p:txBody>
      </p:sp>
      <p:sp>
        <p:nvSpPr>
          <p:cNvPr id="588" name="Google Shape;588;g870f812885_0_545"/>
          <p:cNvSpPr txBox="1"/>
          <p:nvPr>
            <p:ph idx="1" type="body"/>
          </p:nvPr>
        </p:nvSpPr>
        <p:spPr>
          <a:xfrm>
            <a:off x="191387" y="1009777"/>
            <a:ext cx="11525700" cy="5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i="1" lang="en-MY" sz="3200"/>
              <a:t>And the winner is…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89" name="Google Shape;589;g870f812885_0_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3624" y="6209624"/>
            <a:ext cx="648376" cy="6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870f812885_0_545"/>
          <p:cNvSpPr txBox="1"/>
          <p:nvPr/>
        </p:nvSpPr>
        <p:spPr>
          <a:xfrm>
            <a:off x="2939987" y="1932541"/>
            <a:ext cx="6312000" cy="1138800"/>
          </a:xfrm>
          <a:prstGeom prst="rect">
            <a:avLst/>
          </a:prstGeom>
          <a:solidFill>
            <a:srgbClr val="2376B8">
              <a:alpha val="31372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MY" sz="44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K-MEANS</a:t>
            </a:r>
            <a:endParaRPr b="0" i="0" sz="1400" u="none" cap="none" strike="noStrike">
              <a:solidFill>
                <a:srgbClr val="2376B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MY" sz="24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b="1" lang="en-MY" sz="2400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r>
              <a:rPr b="1" i="0" lang="en-MY" sz="24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clusters)</a:t>
            </a:r>
            <a:endParaRPr b="0" i="0" sz="1400" u="none" cap="none" strike="noStrike">
              <a:solidFill>
                <a:srgbClr val="2376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870f812885_0_545"/>
          <p:cNvSpPr txBox="1"/>
          <p:nvPr/>
        </p:nvSpPr>
        <p:spPr>
          <a:xfrm>
            <a:off x="2939986" y="3436439"/>
            <a:ext cx="6312000" cy="1631100"/>
          </a:xfrm>
          <a:prstGeom prst="rect">
            <a:avLst/>
          </a:prstGeom>
          <a:solidFill>
            <a:srgbClr val="2376B8">
              <a:alpha val="31372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MY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Segments assez </a:t>
            </a:r>
            <a:r>
              <a:rPr b="0" i="0" lang="en-MY" sz="20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équilibrées</a:t>
            </a:r>
            <a:r>
              <a:rPr b="0" i="0" lang="en-MY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(Gini)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MY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Segments </a:t>
            </a:r>
            <a:r>
              <a:rPr b="0" i="0" lang="en-MY" sz="20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interprétables</a:t>
            </a:r>
            <a:r>
              <a:rPr b="0" i="0" lang="en-MY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et </a:t>
            </a:r>
            <a:r>
              <a:rPr b="0" i="0" lang="en-MY" sz="20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actionnables</a:t>
            </a:r>
            <a:endParaRPr b="0" i="0" sz="1400" u="none" cap="none" strike="noStrike">
              <a:solidFill>
                <a:srgbClr val="2376B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MY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Entraînement </a:t>
            </a:r>
            <a:r>
              <a:rPr b="0" i="0" lang="en-MY" sz="20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rapide</a:t>
            </a:r>
            <a:endParaRPr b="0" i="0" sz="1400" u="none" cap="none" strike="noStrike">
              <a:solidFill>
                <a:srgbClr val="2376B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MY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Segments </a:t>
            </a:r>
            <a:r>
              <a:rPr b="0" i="0" lang="en-MY" sz="2000" u="none" cap="none" strike="noStrike">
                <a:solidFill>
                  <a:srgbClr val="237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stables</a:t>
            </a:r>
            <a:r>
              <a:rPr b="0" i="0" lang="en-MY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au cours du temps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MY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(avec initialisation par centroïdes précédents)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F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#D3FDF9</a:t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7" name="Google Shape;597;p27"/>
          <p:cNvSpPr/>
          <p:nvPr/>
        </p:nvSpPr>
        <p:spPr>
          <a:xfrm>
            <a:off x="640976" y="0"/>
            <a:ext cx="10910100" cy="6858000"/>
          </a:xfrm>
          <a:prstGeom prst="parallelogram">
            <a:avLst>
              <a:gd fmla="val 50702" name="adj"/>
            </a:avLst>
          </a:prstGeom>
          <a:solidFill>
            <a:schemeClr val="lt1">
              <a:alpha val="4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8" name="Google Shape;598;p27"/>
          <p:cNvSpPr/>
          <p:nvPr/>
        </p:nvSpPr>
        <p:spPr>
          <a:xfrm>
            <a:off x="1478506" y="0"/>
            <a:ext cx="9127200" cy="6858000"/>
          </a:xfrm>
          <a:prstGeom prst="parallelogram">
            <a:avLst>
              <a:gd fmla="val 50860" name="adj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#D3FDF9</a:t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9" name="Google Shape;599;p27"/>
          <p:cNvSpPr txBox="1"/>
          <p:nvPr/>
        </p:nvSpPr>
        <p:spPr>
          <a:xfrm>
            <a:off x="4986925" y="2228500"/>
            <a:ext cx="221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MY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Merci !</a:t>
            </a:r>
            <a:endParaRPr b="1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27"/>
          <p:cNvSpPr txBox="1"/>
          <p:nvPr/>
        </p:nvSpPr>
        <p:spPr>
          <a:xfrm>
            <a:off x="4824400" y="3244350"/>
            <a:ext cx="243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MY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 Questions ?</a:t>
            </a:r>
            <a:endParaRPr b="0" i="0" sz="2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601" name="Google Shape;601;p27"/>
          <p:cNvCxnSpPr/>
          <p:nvPr/>
        </p:nvCxnSpPr>
        <p:spPr>
          <a:xfrm>
            <a:off x="3777408" y="3964107"/>
            <a:ext cx="45294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2" name="Google Shape;602;p27"/>
          <p:cNvSpPr txBox="1"/>
          <p:nvPr/>
        </p:nvSpPr>
        <p:spPr>
          <a:xfrm>
            <a:off x="4933000" y="4314550"/>
            <a:ext cx="22182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Par </a:t>
            </a:r>
            <a:r>
              <a:rPr b="1" i="0" lang="en-MY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Paul Smadja</a:t>
            </a:r>
            <a:endParaRPr b="1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Mentoré par</a:t>
            </a:r>
            <a:endParaRPr b="0" i="0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MY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b="1" i="0" lang="en-MY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Denis Lecoeuche </a:t>
            </a:r>
            <a:endParaRPr b="0" i="1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MY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2020</a:t>
            </a:r>
            <a:endParaRPr b="0" i="1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/>
          <p:nvPr>
            <p:ph idx="1" type="body"/>
          </p:nvPr>
        </p:nvSpPr>
        <p:spPr>
          <a:xfrm>
            <a:off x="520825" y="2069150"/>
            <a:ext cx="4976100" cy="3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Sélectionner &amp; créer les variables pertinentes pour la segmentation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 variables clivantes : distinguer sans disperser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 « </a:t>
            </a:r>
            <a:r>
              <a:rPr i="1" lang="en-MY" sz="1800">
                <a:solidFill>
                  <a:srgbClr val="000000"/>
                </a:solidFill>
              </a:rPr>
              <a:t>fléau de la dimensionnalité</a:t>
            </a:r>
            <a:r>
              <a:rPr lang="en-MY" sz="1800">
                <a:solidFill>
                  <a:srgbClr val="000000"/>
                </a:solidFill>
              </a:rPr>
              <a:t> »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Faire des choix techniques stratégiques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 « </a:t>
            </a:r>
            <a:r>
              <a:rPr i="1" lang="en-MY" sz="1800">
                <a:solidFill>
                  <a:srgbClr val="000000"/>
                </a:solidFill>
              </a:rPr>
              <a:t>fonction de perte </a:t>
            </a:r>
            <a:r>
              <a:rPr lang="en-MY" sz="1800">
                <a:solidFill>
                  <a:srgbClr val="000000"/>
                </a:solidFill>
              </a:rPr>
              <a:t>» adaptée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 algorithme de segmentation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 sélection des hyperparamètres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3" name="Google Shape;123;p12"/>
          <p:cNvSpPr txBox="1"/>
          <p:nvPr>
            <p:ph type="title"/>
          </p:nvPr>
        </p:nvSpPr>
        <p:spPr>
          <a:xfrm>
            <a:off x="685800" y="891333"/>
            <a:ext cx="10820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-MY" sz="4800"/>
              <a:t>PROBLÉMATIQUE</a:t>
            </a:r>
            <a:endParaRPr b="1" sz="4800"/>
          </a:p>
        </p:txBody>
      </p:sp>
      <p:pic>
        <p:nvPicPr>
          <p:cNvPr id="124" name="Google Shape;1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460" y="423727"/>
            <a:ext cx="1577340" cy="15773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2"/>
          <p:cNvSpPr txBox="1"/>
          <p:nvPr/>
        </p:nvSpPr>
        <p:spPr>
          <a:xfrm>
            <a:off x="5938875" y="2042150"/>
            <a:ext cx="5488500" cy="4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1" marL="9144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⇒"/>
            </a:pPr>
            <a:r>
              <a:rPr b="0" i="0" lang="en-MY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Interpréter les partitions obtenues</a:t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2" marL="13716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b="0" i="0" lang="en-MY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critères et métriques adaptées</a:t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2" marL="13716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b="0" i="0" lang="en-MY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descriptions « actionnables » des groupes de clients</a:t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1" marL="9144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⇒"/>
            </a:pPr>
            <a:r>
              <a:rPr b="0" i="0" lang="en-MY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Définir &amp; appliquer une méthode d’évaluation de la stabilité temporelle</a:t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2" marL="13716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b="0" i="0" lang="en-MY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contexte de clients majoritairement occasionnels</a:t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1095650" y="2294998"/>
            <a:ext cx="10490100" cy="2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Accessibles sur le site </a:t>
            </a:r>
            <a:endParaRPr sz="1800">
              <a:solidFill>
                <a:srgbClr val="000000"/>
              </a:solidFill>
            </a:endParaRPr>
          </a:p>
          <a:p>
            <a:pPr indent="-2032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MY" sz="1800">
                <a:solidFill>
                  <a:srgbClr val="000000"/>
                </a:solidFill>
              </a:rPr>
              <a:t>Données de la société </a:t>
            </a:r>
            <a:r>
              <a:rPr i="1" lang="en-MY" sz="1800">
                <a:solidFill>
                  <a:srgbClr val="000000"/>
                </a:solidFill>
              </a:rPr>
              <a:t>Olist</a:t>
            </a:r>
            <a:endParaRPr i="1" sz="1800">
              <a:solidFill>
                <a:srgbClr val="000000"/>
              </a:solidFill>
            </a:endParaRPr>
          </a:p>
          <a:p>
            <a:pPr indent="-2032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MY" sz="1800">
                <a:solidFill>
                  <a:srgbClr val="000000"/>
                </a:solidFill>
              </a:rPr>
              <a:t>Informations commerciales de 2016 à 2018</a:t>
            </a:r>
            <a:endParaRPr sz="1800">
              <a:solidFill>
                <a:srgbClr val="000000"/>
              </a:solidFill>
            </a:endParaRPr>
          </a:p>
          <a:p>
            <a:pPr indent="-2032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MY" sz="1800">
                <a:solidFill>
                  <a:srgbClr val="000000"/>
                </a:solidFill>
              </a:rPr>
              <a:t>9 tables normalisées au format .csv</a:t>
            </a:r>
            <a:endParaRPr sz="1800">
              <a:solidFill>
                <a:srgbClr val="000000"/>
              </a:solidFill>
            </a:endParaRPr>
          </a:p>
          <a:p>
            <a:pPr indent="-2032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MY" sz="1800">
                <a:solidFill>
                  <a:srgbClr val="000000"/>
                </a:solidFill>
              </a:rPr>
              <a:t>Taille totale : environ 42 MB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7523" y="2295000"/>
            <a:ext cx="800350" cy="3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type="title"/>
          </p:nvPr>
        </p:nvSpPr>
        <p:spPr>
          <a:xfrm>
            <a:off x="685800" y="891171"/>
            <a:ext cx="10820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-MY" sz="4800"/>
              <a:t>LES DONNÉES</a:t>
            </a:r>
            <a:endParaRPr b="1" sz="4800"/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460" y="423727"/>
            <a:ext cx="1577340" cy="157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4"/>
          <p:cNvGrpSpPr/>
          <p:nvPr/>
        </p:nvGrpSpPr>
        <p:grpSpPr>
          <a:xfrm>
            <a:off x="448326" y="12"/>
            <a:ext cx="11295342" cy="2110346"/>
            <a:chOff x="3532" y="9787"/>
            <a:chExt cx="11295342" cy="2110346"/>
          </a:xfrm>
        </p:grpSpPr>
        <p:sp>
          <p:nvSpPr>
            <p:cNvPr id="139" name="Google Shape;139;p14"/>
            <p:cNvSpPr/>
            <p:nvPr/>
          </p:nvSpPr>
          <p:spPr>
            <a:xfrm>
              <a:off x="3532" y="9787"/>
              <a:ext cx="3443700" cy="3777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FEE5D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3532" y="9787"/>
              <a:ext cx="3443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Customers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3532" y="387633"/>
              <a:ext cx="3443700" cy="1732500"/>
            </a:xfrm>
            <a:prstGeom prst="rect">
              <a:avLst/>
            </a:prstGeom>
            <a:solidFill>
              <a:srgbClr val="FFCBA2">
                <a:alpha val="88627"/>
              </a:srgbClr>
            </a:solidFill>
            <a:ln cap="flat" cmpd="sng" w="12700">
              <a:solidFill>
                <a:srgbClr val="F3CCCB">
                  <a:alpha val="88627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3532" y="387633"/>
              <a:ext cx="3443700" cy="17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96000" spcFirstLastPara="1" rIns="128000" wrap="square" tIns="96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customer_id</a:t>
              </a:r>
              <a:endPara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customer_unique_id</a:t>
              </a:r>
              <a:endPara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customer_zip_code_prefix</a:t>
              </a:r>
              <a:endPara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customer_city</a:t>
              </a:r>
              <a:endPara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customer_state</a:t>
              </a:r>
              <a:endPara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3929353" y="9787"/>
              <a:ext cx="3443700" cy="377700"/>
            </a:xfrm>
            <a:prstGeom prst="rect">
              <a:avLst/>
            </a:prstGeom>
            <a:solidFill>
              <a:srgbClr val="DF2D27"/>
            </a:solidFill>
            <a:ln cap="flat" cmpd="sng" w="12700">
              <a:solidFill>
                <a:srgbClr val="DF2D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3929353" y="9787"/>
              <a:ext cx="3443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Geolocation</a:t>
              </a:r>
              <a:endPara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929353" y="387633"/>
              <a:ext cx="3443700" cy="1732500"/>
            </a:xfrm>
            <a:prstGeom prst="rect">
              <a:avLst/>
            </a:prstGeom>
            <a:solidFill>
              <a:srgbClr val="F3CCCB">
                <a:alpha val="88627"/>
              </a:srgbClr>
            </a:solidFill>
            <a:ln cap="flat" cmpd="sng" w="12700">
              <a:solidFill>
                <a:srgbClr val="F3CCCB">
                  <a:alpha val="88627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 txBox="1"/>
            <p:nvPr/>
          </p:nvSpPr>
          <p:spPr>
            <a:xfrm>
              <a:off x="3929353" y="387633"/>
              <a:ext cx="3443700" cy="17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F2D27"/>
                </a:buClr>
                <a:buSzPts val="1600"/>
                <a:buFont typeface="Century Gothic"/>
                <a:buChar char="•"/>
              </a:pPr>
              <a:r>
                <a:rPr b="0" i="0" lang="en-MY" sz="1600" u="none" cap="none" strike="noStrike">
                  <a:solidFill>
                    <a:srgbClr val="DF2D2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geolocation_zip_code_prefix</a:t>
              </a:r>
              <a:endParaRPr b="0" i="0" sz="1600" u="none" cap="none" strike="noStrike">
                <a:solidFill>
                  <a:srgbClr val="DF2D2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DF2D27"/>
                </a:buClr>
                <a:buSzPts val="1600"/>
                <a:buFont typeface="Century Gothic"/>
                <a:buChar char="•"/>
              </a:pPr>
              <a:r>
                <a:rPr b="0" i="0" lang="en-MY" sz="1600" u="none" cap="none" strike="noStrike">
                  <a:solidFill>
                    <a:srgbClr val="DF2D2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geolocation_lat</a:t>
              </a:r>
              <a:endParaRPr b="0" i="0" sz="1600" u="none" cap="none" strike="noStrike">
                <a:solidFill>
                  <a:srgbClr val="DF2D2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DF2D27"/>
                </a:buClr>
                <a:buSzPts val="1600"/>
                <a:buFont typeface="Century Gothic"/>
                <a:buChar char="•"/>
              </a:pPr>
              <a:r>
                <a:rPr b="0" i="0" lang="en-MY" sz="1600" u="none" cap="none" strike="noStrike">
                  <a:solidFill>
                    <a:srgbClr val="DF2D2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geolocation_lng</a:t>
              </a:r>
              <a:endParaRPr b="0" i="0" sz="1600" u="none" cap="none" strike="noStrike">
                <a:solidFill>
                  <a:srgbClr val="DF2D2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DF2D27"/>
                </a:buClr>
                <a:buSzPts val="1600"/>
                <a:buFont typeface="Century Gothic"/>
                <a:buChar char="•"/>
              </a:pPr>
              <a:r>
                <a:rPr b="0" i="0" lang="en-MY" sz="1600" u="none" cap="none" strike="noStrike">
                  <a:solidFill>
                    <a:srgbClr val="DF2D2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geolocation_city</a:t>
              </a:r>
              <a:endParaRPr b="0" i="0" sz="1600" u="none" cap="none" strike="noStrike">
                <a:solidFill>
                  <a:srgbClr val="DF2D2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DF2D27"/>
                </a:buClr>
                <a:buSzPts val="1600"/>
                <a:buFont typeface="Century Gothic"/>
                <a:buChar char="•"/>
              </a:pPr>
              <a:r>
                <a:rPr b="0" i="0" lang="en-MY" sz="1600" u="none" cap="none" strike="noStrike">
                  <a:solidFill>
                    <a:srgbClr val="DF2D2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geolocation_state</a:t>
              </a:r>
              <a:endParaRPr b="0" i="0" sz="1600" u="none" cap="none" strike="noStrike">
                <a:solidFill>
                  <a:srgbClr val="DF2D2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7855174" y="9787"/>
              <a:ext cx="3443700" cy="377700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 txBox="1"/>
            <p:nvPr/>
          </p:nvSpPr>
          <p:spPr>
            <a:xfrm>
              <a:off x="7855174" y="9787"/>
              <a:ext cx="3443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Orders</a:t>
              </a:r>
              <a:endPara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7855174" y="387633"/>
              <a:ext cx="3443700" cy="1732500"/>
            </a:xfrm>
            <a:prstGeom prst="rect">
              <a:avLst/>
            </a:prstGeom>
            <a:solidFill>
              <a:srgbClr val="FAF1D5">
                <a:alpha val="88627"/>
              </a:srgbClr>
            </a:solidFill>
            <a:ln cap="flat" cmpd="sng" w="12700">
              <a:solidFill>
                <a:schemeClr val="lt1">
                  <a:alpha val="88627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4"/>
            <p:cNvSpPr txBox="1"/>
            <p:nvPr/>
          </p:nvSpPr>
          <p:spPr>
            <a:xfrm>
              <a:off x="7855174" y="387633"/>
              <a:ext cx="3443700" cy="17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6000" lIns="64000" spcFirstLastPara="1" rIns="85325" wrap="square" tIns="640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Century Gothic"/>
                <a:buChar char="•"/>
              </a:pPr>
              <a:r>
                <a:rPr b="0" i="0" lang="en-MY" sz="1200" u="none" cap="none" strike="noStrike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order_id</a:t>
              </a:r>
              <a:endParaRPr b="0" i="0" sz="1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Century Gothic"/>
                <a:buChar char="•"/>
              </a:pPr>
              <a:r>
                <a:rPr b="0" i="0" lang="en-MY" sz="1200" u="none" cap="none" strike="noStrike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customer_id</a:t>
              </a:r>
              <a:endParaRPr b="0" i="0" sz="1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Century Gothic"/>
                <a:buChar char="•"/>
              </a:pPr>
              <a:r>
                <a:rPr b="0" i="0" lang="en-MY" sz="1200" u="none" cap="none" strike="noStrike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order_status</a:t>
              </a:r>
              <a:endParaRPr b="0" i="0" sz="1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Century Gothic"/>
                <a:buChar char="•"/>
              </a:pPr>
              <a:r>
                <a:rPr b="0" i="0" lang="en-MY" sz="1200" u="none" cap="none" strike="noStrike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order_purchase_timestamp</a:t>
              </a:r>
              <a:endParaRPr b="0" i="0" sz="1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Century Gothic"/>
                <a:buChar char="•"/>
              </a:pPr>
              <a:r>
                <a:rPr b="0" i="0" lang="en-MY" sz="1200" u="none" cap="none" strike="noStrike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order_approved_at</a:t>
              </a:r>
              <a:endParaRPr b="0" i="0" sz="1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Century Gothic"/>
                <a:buChar char="•"/>
              </a:pPr>
              <a:r>
                <a:rPr b="0" i="0" lang="en-MY" sz="1200" u="none" cap="none" strike="noStrike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order_delivered_carrier_date</a:t>
              </a:r>
              <a:endParaRPr b="0" i="0" sz="1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Century Gothic"/>
                <a:buChar char="•"/>
              </a:pPr>
              <a:r>
                <a:rPr b="0" i="0" lang="en-MY" sz="1200" u="none" cap="none" strike="noStrike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order_delivered_customer_date</a:t>
              </a:r>
              <a:endParaRPr b="0" i="0" sz="1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Century Gothic"/>
                <a:buChar char="•"/>
              </a:pPr>
              <a:r>
                <a:rPr b="0" i="0" lang="en-MY" sz="1200" u="none" cap="none" strike="noStrike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order_estimated_delivery_date</a:t>
              </a:r>
              <a:endParaRPr b="0" i="0" sz="1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1" name="Google Shape;151;p14"/>
          <p:cNvGrpSpPr/>
          <p:nvPr/>
        </p:nvGrpSpPr>
        <p:grpSpPr>
          <a:xfrm>
            <a:off x="448325" y="2394878"/>
            <a:ext cx="11298874" cy="2067300"/>
            <a:chOff x="3532" y="31325"/>
            <a:chExt cx="11298874" cy="2067300"/>
          </a:xfrm>
        </p:grpSpPr>
        <p:sp>
          <p:nvSpPr>
            <p:cNvPr id="152" name="Google Shape;152;p14"/>
            <p:cNvSpPr/>
            <p:nvPr/>
          </p:nvSpPr>
          <p:spPr>
            <a:xfrm>
              <a:off x="3532" y="31325"/>
              <a:ext cx="3443700" cy="374400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rgbClr val="FEE5D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4"/>
            <p:cNvSpPr txBox="1"/>
            <p:nvPr/>
          </p:nvSpPr>
          <p:spPr>
            <a:xfrm>
              <a:off x="3532" y="31325"/>
              <a:ext cx="3443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 Items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532" y="405725"/>
              <a:ext cx="3443700" cy="1692900"/>
            </a:xfrm>
            <a:prstGeom prst="rect">
              <a:avLst/>
            </a:prstGeom>
            <a:solidFill>
              <a:srgbClr val="E5F1D8">
                <a:alpha val="88627"/>
              </a:srgbClr>
            </a:solidFill>
            <a:ln cap="flat" cmpd="sng" w="12700">
              <a:solidFill>
                <a:srgbClr val="F3CCCB">
                  <a:alpha val="88627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 txBox="1"/>
            <p:nvPr/>
          </p:nvSpPr>
          <p:spPr>
            <a:xfrm>
              <a:off x="3532" y="405725"/>
              <a:ext cx="3443700" cy="16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4000" lIns="69325" spcFirstLastPara="1" rIns="92450" wrap="square" tIns="693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order_id</a:t>
              </a:r>
              <a:endParaRPr b="0" i="0" sz="13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5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order_item_id</a:t>
              </a:r>
              <a:endParaRPr b="0" i="0" sz="13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5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product_id</a:t>
              </a:r>
              <a:endParaRPr b="0" i="0" sz="13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5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seller_id</a:t>
              </a:r>
              <a:endParaRPr b="0" i="0" sz="13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5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shipping_limit_date</a:t>
              </a:r>
              <a:endParaRPr b="0" i="0" sz="13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5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price</a:t>
              </a:r>
              <a:endParaRPr b="0" i="0" sz="13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5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freight_value</a:t>
              </a:r>
              <a:endParaRPr b="0" i="0" sz="13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3929353" y="31325"/>
              <a:ext cx="3443700" cy="374400"/>
            </a:xfrm>
            <a:prstGeom prst="rect">
              <a:avLst/>
            </a:prstGeom>
            <a:solidFill>
              <a:schemeClr val="accent5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 txBox="1"/>
            <p:nvPr/>
          </p:nvSpPr>
          <p:spPr>
            <a:xfrm>
              <a:off x="3929353" y="31325"/>
              <a:ext cx="3443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 Payments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3929353" y="405725"/>
              <a:ext cx="3443700" cy="1692900"/>
            </a:xfrm>
            <a:prstGeom prst="rect">
              <a:avLst/>
            </a:prstGeom>
            <a:solidFill>
              <a:srgbClr val="D3F4EE">
                <a:alpha val="88627"/>
              </a:srgbClr>
            </a:solidFill>
            <a:ln cap="flat" cmpd="sng" w="12700">
              <a:solidFill>
                <a:schemeClr val="lt1">
                  <a:alpha val="88627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3929353" y="405725"/>
              <a:ext cx="3443700" cy="16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96000" spcFirstLastPara="1" rIns="128000" wrap="square" tIns="96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order_id</a:t>
              </a:r>
              <a:endParaRPr b="0" i="0" sz="18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payment_sequential</a:t>
              </a:r>
              <a:endParaRPr b="0" i="0" sz="18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payment_type</a:t>
              </a:r>
              <a:endParaRPr b="0" i="0" sz="18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payment_installments</a:t>
              </a:r>
              <a:endParaRPr b="0" i="0" sz="18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payment_value</a:t>
              </a:r>
              <a:endParaRPr b="0" i="0" sz="18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7858706" y="31325"/>
              <a:ext cx="3443700" cy="374400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 txBox="1"/>
            <p:nvPr/>
          </p:nvSpPr>
          <p:spPr>
            <a:xfrm>
              <a:off x="7858706" y="31325"/>
              <a:ext cx="3443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 Reviews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7855174" y="405725"/>
              <a:ext cx="3443700" cy="1692900"/>
            </a:xfrm>
            <a:prstGeom prst="rect">
              <a:avLst/>
            </a:prstGeom>
            <a:solidFill>
              <a:srgbClr val="D9EAF8">
                <a:alpha val="88627"/>
              </a:srgbClr>
            </a:solidFill>
            <a:ln cap="flat" cmpd="sng" w="12700">
              <a:solidFill>
                <a:schemeClr val="lt1">
                  <a:alpha val="88627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 txBox="1"/>
            <p:nvPr/>
          </p:nvSpPr>
          <p:spPr>
            <a:xfrm>
              <a:off x="7855174" y="405725"/>
              <a:ext cx="3443700" cy="16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4000" lIns="69325" spcFirstLastPara="1" rIns="92450" wrap="square" tIns="693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review_id</a:t>
              </a:r>
              <a:endParaRPr b="0" i="0" sz="13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6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order_id</a:t>
              </a:r>
              <a:endParaRPr b="0" i="0" sz="13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6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review_score</a:t>
              </a:r>
              <a:endParaRPr b="0" i="0" sz="13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6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review_comment_title</a:t>
              </a:r>
              <a:endParaRPr b="0" i="0" sz="13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6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review_comment_message</a:t>
              </a:r>
              <a:endParaRPr b="0" i="0" sz="13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6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review_creation_date</a:t>
              </a:r>
              <a:endParaRPr b="0" i="0" sz="13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accent6"/>
                </a:buClr>
                <a:buSzPts val="1300"/>
                <a:buFont typeface="Century Gothic"/>
                <a:buChar char="•"/>
              </a:pPr>
              <a:r>
                <a:rPr b="0" i="0" lang="en-MY" sz="1300" u="none" cap="none" strike="noStrike">
                  <a:solidFill>
                    <a:schemeClr val="accent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review_answer_timestamp</a:t>
              </a:r>
              <a:endParaRPr b="0" i="0" sz="13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448327" y="4818974"/>
            <a:ext cx="11295342" cy="1948192"/>
            <a:chOff x="3532" y="90833"/>
            <a:chExt cx="11295342" cy="1948192"/>
          </a:xfrm>
        </p:grpSpPr>
        <p:sp>
          <p:nvSpPr>
            <p:cNvPr id="165" name="Google Shape;165;p14"/>
            <p:cNvSpPr/>
            <p:nvPr/>
          </p:nvSpPr>
          <p:spPr>
            <a:xfrm>
              <a:off x="3532" y="90833"/>
              <a:ext cx="3443700" cy="3561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FEE5D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 txBox="1"/>
            <p:nvPr/>
          </p:nvSpPr>
          <p:spPr>
            <a:xfrm>
              <a:off x="3532" y="90833"/>
              <a:ext cx="34437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Products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532" y="446925"/>
              <a:ext cx="3443700" cy="1592100"/>
            </a:xfrm>
            <a:prstGeom prst="rect">
              <a:avLst/>
            </a:prstGeom>
            <a:solidFill>
              <a:srgbClr val="FFCBA2">
                <a:alpha val="88627"/>
              </a:srgbClr>
            </a:solidFill>
            <a:ln cap="flat" cmpd="sng" w="12700">
              <a:solidFill>
                <a:srgbClr val="F3CCCB">
                  <a:alpha val="88627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 txBox="1"/>
            <p:nvPr/>
          </p:nvSpPr>
          <p:spPr>
            <a:xfrm>
              <a:off x="3532" y="446925"/>
              <a:ext cx="3443700" cy="15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53325" spcFirstLastPara="1" rIns="71100" wrap="square" tIns="53325">
              <a:noAutofit/>
            </a:bodyPr>
            <a:lstStyle/>
            <a:p>
              <a:pPr indent="-571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entury Gothic"/>
                <a:buChar char="•"/>
              </a:pPr>
              <a:r>
                <a:rPr b="0" i="0" lang="en-MY" sz="1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product_id</a:t>
              </a:r>
              <a:endParaRPr b="0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entury Gothic"/>
                <a:buChar char="•"/>
              </a:pPr>
              <a:r>
                <a:rPr b="0" i="0" lang="en-MY" sz="1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product_category_name</a:t>
              </a:r>
              <a:endParaRPr b="0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entury Gothic"/>
                <a:buChar char="•"/>
              </a:pPr>
              <a:r>
                <a:rPr b="0" i="0" lang="en-MY" sz="1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product_name_lenght</a:t>
              </a:r>
              <a:endParaRPr b="0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entury Gothic"/>
                <a:buChar char="•"/>
              </a:pPr>
              <a:r>
                <a:rPr b="0" i="0" lang="en-MY" sz="1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product_description_lenght</a:t>
              </a:r>
              <a:endParaRPr b="0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entury Gothic"/>
                <a:buChar char="•"/>
              </a:pPr>
              <a:r>
                <a:rPr b="0" i="0" lang="en-MY" sz="1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product_photos_qty</a:t>
              </a:r>
              <a:endParaRPr b="0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entury Gothic"/>
                <a:buChar char="•"/>
              </a:pPr>
              <a:r>
                <a:rPr b="0" i="0" lang="en-MY" sz="1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product_weight_g</a:t>
              </a:r>
              <a:endParaRPr b="0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entury Gothic"/>
                <a:buChar char="•"/>
              </a:pPr>
              <a:r>
                <a:rPr b="0" i="0" lang="en-MY" sz="1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product_lenght_cm</a:t>
              </a:r>
              <a:endParaRPr b="0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entury Gothic"/>
                <a:buChar char="•"/>
              </a:pPr>
              <a:r>
                <a:rPr b="0" i="0" lang="en-MY" sz="1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product_height_cm</a:t>
              </a:r>
              <a:endParaRPr b="0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entury Gothic"/>
                <a:buChar char="•"/>
              </a:pPr>
              <a:r>
                <a:rPr b="0" i="0" lang="en-MY" sz="1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product_width_cm</a:t>
              </a:r>
              <a:endParaRPr b="0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929353" y="90833"/>
              <a:ext cx="3443700" cy="356100"/>
            </a:xfrm>
            <a:prstGeom prst="rect">
              <a:avLst/>
            </a:prstGeom>
            <a:solidFill>
              <a:srgbClr val="DF2D27"/>
            </a:solidFill>
            <a:ln cap="flat" cmpd="sng" w="12700">
              <a:solidFill>
                <a:srgbClr val="DF2D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 txBox="1"/>
            <p:nvPr/>
          </p:nvSpPr>
          <p:spPr>
            <a:xfrm>
              <a:off x="3929353" y="90833"/>
              <a:ext cx="34437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MY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Sellers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929353" y="446925"/>
              <a:ext cx="3443700" cy="1592100"/>
            </a:xfrm>
            <a:prstGeom prst="rect">
              <a:avLst/>
            </a:prstGeom>
            <a:solidFill>
              <a:srgbClr val="F3CCCB">
                <a:alpha val="88627"/>
              </a:srgbClr>
            </a:solidFill>
            <a:ln cap="flat" cmpd="sng" w="12700">
              <a:solidFill>
                <a:srgbClr val="F3CCCB">
                  <a:alpha val="88627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"/>
            <p:cNvSpPr txBox="1"/>
            <p:nvPr/>
          </p:nvSpPr>
          <p:spPr>
            <a:xfrm>
              <a:off x="3929353" y="446925"/>
              <a:ext cx="3443700" cy="15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96000" spcFirstLastPara="1" rIns="128000" wrap="square" tIns="96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F2D27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rgbClr val="DF2D2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seller_id</a:t>
              </a:r>
              <a:endParaRPr b="0" i="0" sz="1800" u="none" cap="none" strike="noStrike">
                <a:solidFill>
                  <a:srgbClr val="DF2D2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DF2D27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rgbClr val="DF2D2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seller_zip_code_prefix</a:t>
              </a:r>
              <a:endParaRPr b="0" i="0" sz="1800" u="none" cap="none" strike="noStrike">
                <a:solidFill>
                  <a:srgbClr val="DF2D2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DF2D27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rgbClr val="DF2D2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seller_city</a:t>
              </a:r>
              <a:endParaRPr b="0" i="0" sz="1800" u="none" cap="none" strike="noStrike">
                <a:solidFill>
                  <a:srgbClr val="DF2D2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DF2D27"/>
                </a:buClr>
                <a:buSzPts val="1800"/>
                <a:buFont typeface="Century Gothic"/>
                <a:buChar char="•"/>
              </a:pPr>
              <a:r>
                <a:rPr b="0" i="0" lang="en-MY" sz="1800" u="none" cap="none" strike="noStrike">
                  <a:solidFill>
                    <a:srgbClr val="DF2D2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seller_state</a:t>
              </a:r>
              <a:endParaRPr b="0" i="0" sz="1800" u="none" cap="none" strike="noStrike">
                <a:solidFill>
                  <a:srgbClr val="DF2D2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entury Gothic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7855174" y="90833"/>
              <a:ext cx="3443700" cy="356100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 txBox="1"/>
            <p:nvPr/>
          </p:nvSpPr>
          <p:spPr>
            <a:xfrm>
              <a:off x="7855174" y="90833"/>
              <a:ext cx="34437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875" lIns="99550" spcFirstLastPara="1" rIns="99550" wrap="square" tIns="56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0" i="0" lang="en-MY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Category Name Translation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7855174" y="446925"/>
              <a:ext cx="3443700" cy="1592100"/>
            </a:xfrm>
            <a:prstGeom prst="rect">
              <a:avLst/>
            </a:prstGeom>
            <a:solidFill>
              <a:srgbClr val="FAF1D5">
                <a:alpha val="88627"/>
              </a:srgbClr>
            </a:solidFill>
            <a:ln cap="flat" cmpd="sng" w="12700">
              <a:solidFill>
                <a:schemeClr val="lt1">
                  <a:alpha val="88627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 txBox="1"/>
            <p:nvPr/>
          </p:nvSpPr>
          <p:spPr>
            <a:xfrm>
              <a:off x="7855174" y="446925"/>
              <a:ext cx="3443700" cy="15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2000" lIns="74675" spcFirstLastPara="1" rIns="99550" wrap="square" tIns="746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Century Gothic"/>
                <a:buChar char="•"/>
              </a:pPr>
              <a:r>
                <a:rPr b="0" i="0" lang="en-MY" sz="1400" u="none" cap="none" strike="noStrike">
                  <a:solidFill>
                    <a:schemeClr val="accent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product_category_name</a:t>
              </a:r>
              <a:endParaRPr b="0" i="0" sz="1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Century Gothic"/>
                <a:buChar char="•"/>
              </a:pPr>
              <a:r>
                <a:rPr b="0" i="0" lang="en-MY" sz="1400" u="none" cap="none" strike="noStrike">
                  <a:solidFill>
                    <a:schemeClr val="accent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product_category_name_english</a:t>
              </a:r>
              <a:endParaRPr b="0" i="0" sz="1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F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2" name="Google Shape;182;p15"/>
          <p:cNvSpPr/>
          <p:nvPr/>
        </p:nvSpPr>
        <p:spPr>
          <a:xfrm rot="10800000">
            <a:off x="347402" y="324202"/>
            <a:ext cx="7057709" cy="6210776"/>
          </a:xfrm>
          <a:custGeom>
            <a:rect b="b" l="l" r="r" t="t"/>
            <a:pathLst>
              <a:path extrusionOk="0" h="5143500" w="546051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4FF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83" name="Google Shape;183;p15"/>
          <p:cNvCxnSpPr/>
          <p:nvPr/>
        </p:nvCxnSpPr>
        <p:spPr>
          <a:xfrm>
            <a:off x="599806" y="1669708"/>
            <a:ext cx="31434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15"/>
          <p:cNvSpPr txBox="1"/>
          <p:nvPr/>
        </p:nvSpPr>
        <p:spPr>
          <a:xfrm>
            <a:off x="599800" y="838700"/>
            <a:ext cx="55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MY" sz="36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Partie 2</a:t>
            </a:r>
            <a:endParaRPr b="0" i="0" sz="36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5" name="Google Shape;185;p15"/>
          <p:cNvSpPr txBox="1"/>
          <p:nvPr/>
        </p:nvSpPr>
        <p:spPr>
          <a:xfrm>
            <a:off x="599800" y="2105075"/>
            <a:ext cx="43368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MY" sz="3000" u="none" cap="small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Nettoyage</a:t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MY" sz="3000" u="none" cap="small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Ingénierie des caractéristiques</a:t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 b="0" i="0" sz="3000" u="none" cap="small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0" i="0" lang="en-MY" sz="3000" u="none" cap="small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Exploration</a:t>
            </a:r>
            <a:endParaRPr b="0" i="0" sz="30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86" name="Google Shape;186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800" y="1137325"/>
            <a:ext cx="3953976" cy="458334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FFC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1640134" y="0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MY" sz="3600" cap="small"/>
              <a:t>Nettoyage</a:t>
            </a:r>
            <a:endParaRPr sz="3600"/>
          </a:p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750134" y="1083077"/>
            <a:ext cx="11077800" cy="5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rabicParenR"/>
            </a:pPr>
            <a:r>
              <a:rPr lang="en-MY" sz="1800">
                <a:solidFill>
                  <a:srgbClr val="000000"/>
                </a:solidFill>
              </a:rPr>
              <a:t>Importations des librairies, fonctions et données</a:t>
            </a:r>
            <a:endParaRPr sz="1800">
              <a:solidFill>
                <a:srgbClr val="000000"/>
              </a:solidFill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 librairies de </a:t>
            </a:r>
            <a:r>
              <a:rPr i="1" lang="en-MY" sz="1800">
                <a:solidFill>
                  <a:srgbClr val="000000"/>
                </a:solidFill>
              </a:rPr>
              <a:t>data science </a:t>
            </a:r>
            <a:r>
              <a:rPr lang="en-MY" sz="1800">
                <a:solidFill>
                  <a:srgbClr val="000000"/>
                </a:solidFill>
              </a:rPr>
              <a:t>et module de fonctions</a:t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Noto Sans Symbols"/>
              <a:buChar char="⇒"/>
            </a:pPr>
            <a:r>
              <a:rPr lang="en-MY" sz="1800">
                <a:solidFill>
                  <a:srgbClr val="000000"/>
                </a:solidFill>
              </a:rPr>
              <a:t> charger les données avec pd.read_csv</a:t>
            </a:r>
            <a:endParaRPr sz="1800">
              <a:solidFill>
                <a:srgbClr val="000000"/>
              </a:solidFill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AutoNum type="arabicParenR"/>
            </a:pPr>
            <a:r>
              <a:rPr lang="en-MY" sz="1800">
                <a:solidFill>
                  <a:srgbClr val="000000"/>
                </a:solidFill>
              </a:rPr>
              <a:t>Inspection de l’intégrité des données et mesures curatives</a:t>
            </a:r>
            <a:endParaRPr sz="1800">
              <a:solidFill>
                <a:srgbClr val="000000"/>
              </a:solidFill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 présence de lignes dupliquées ?</a:t>
            </a:r>
            <a:endParaRPr sz="1800">
              <a:solidFill>
                <a:srgbClr val="000000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Table de géolocalisation</a:t>
            </a:r>
            <a:endParaRPr sz="1800">
              <a:solidFill>
                <a:srgbClr val="000000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MY" sz="1800">
                <a:solidFill>
                  <a:srgbClr val="000000"/>
                </a:solidFill>
              </a:rPr>
              <a:t>barycentre ou plus récentes</a:t>
            </a:r>
            <a:endParaRPr sz="1800">
              <a:solidFill>
                <a:srgbClr val="000000"/>
              </a:solidFill>
            </a:endParaRPr>
          </a:p>
          <a:p>
            <a:pPr indent="-1143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76B8"/>
              </a:buClr>
              <a:buSzPts val="1800"/>
              <a:buFont typeface="Lato Light"/>
              <a:buChar char="⇒"/>
            </a:pPr>
            <a:r>
              <a:rPr lang="en-MY" sz="1800">
                <a:solidFill>
                  <a:srgbClr val="000000"/>
                </a:solidFill>
              </a:rPr>
              <a:t> présence de valeurs manquantes ?</a:t>
            </a:r>
            <a:endParaRPr sz="1800">
              <a:solidFill>
                <a:srgbClr val="000000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Table des commandes</a:t>
            </a:r>
            <a:endParaRPr sz="1800">
              <a:solidFill>
                <a:srgbClr val="000000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Table des évaluations</a:t>
            </a:r>
            <a:endParaRPr sz="1800">
              <a:solidFill>
                <a:srgbClr val="000000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</a:pPr>
            <a:r>
              <a:rPr lang="en-MY" sz="1800">
                <a:solidFill>
                  <a:srgbClr val="000000"/>
                </a:solidFill>
              </a:rPr>
              <a:t>Tables des produits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tartup_x_bluepurple">
      <a:dk1>
        <a:srgbClr val="2B2B2D"/>
      </a:dk1>
      <a:lt1>
        <a:srgbClr val="FFFFFF"/>
      </a:lt1>
      <a:dk2>
        <a:srgbClr val="6651A1"/>
      </a:dk2>
      <a:lt2>
        <a:srgbClr val="5E5CA2"/>
      </a:lt2>
      <a:accent1>
        <a:srgbClr val="5268A5"/>
      </a:accent1>
      <a:accent2>
        <a:srgbClr val="4276AA"/>
      </a:accent2>
      <a:accent3>
        <a:srgbClr val="2C85AE"/>
      </a:accent3>
      <a:accent4>
        <a:srgbClr val="1891AB"/>
      </a:accent4>
      <a:accent5>
        <a:srgbClr val="0099A5"/>
      </a:accent5>
      <a:accent6>
        <a:srgbClr val="00A09D"/>
      </a:accent6>
      <a:hlink>
        <a:srgbClr val="7030A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